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4"/>
  </p:notesMasterIdLst>
  <p:sldIdLst>
    <p:sldId id="417" r:id="rId2"/>
    <p:sldId id="377" r:id="rId3"/>
    <p:sldId id="378" r:id="rId4"/>
    <p:sldId id="313" r:id="rId5"/>
    <p:sldId id="380" r:id="rId6"/>
    <p:sldId id="379" r:id="rId7"/>
    <p:sldId id="382" r:id="rId8"/>
    <p:sldId id="381" r:id="rId9"/>
    <p:sldId id="383" r:id="rId10"/>
    <p:sldId id="385" r:id="rId11"/>
    <p:sldId id="386" r:id="rId12"/>
    <p:sldId id="387" r:id="rId13"/>
    <p:sldId id="369" r:id="rId14"/>
    <p:sldId id="389" r:id="rId15"/>
    <p:sldId id="390" r:id="rId16"/>
    <p:sldId id="391" r:id="rId17"/>
    <p:sldId id="394" r:id="rId18"/>
    <p:sldId id="395" r:id="rId19"/>
    <p:sldId id="396" r:id="rId20"/>
    <p:sldId id="398" r:id="rId21"/>
    <p:sldId id="397" r:id="rId22"/>
    <p:sldId id="399" r:id="rId23"/>
    <p:sldId id="401" r:id="rId24"/>
    <p:sldId id="400" r:id="rId25"/>
    <p:sldId id="404" r:id="rId26"/>
    <p:sldId id="402" r:id="rId27"/>
    <p:sldId id="403" r:id="rId28"/>
    <p:sldId id="405" r:id="rId29"/>
    <p:sldId id="406" r:id="rId30"/>
    <p:sldId id="407" r:id="rId31"/>
    <p:sldId id="409" r:id="rId32"/>
    <p:sldId id="408" r:id="rId33"/>
    <p:sldId id="410" r:id="rId34"/>
    <p:sldId id="411" r:id="rId35"/>
    <p:sldId id="269" r:id="rId36"/>
    <p:sldId id="277" r:id="rId37"/>
    <p:sldId id="274" r:id="rId38"/>
    <p:sldId id="279" r:id="rId39"/>
    <p:sldId id="281" r:id="rId40"/>
    <p:sldId id="282" r:id="rId41"/>
    <p:sldId id="272" r:id="rId42"/>
    <p:sldId id="278" r:id="rId43"/>
    <p:sldId id="273" r:id="rId44"/>
    <p:sldId id="271" r:id="rId45"/>
    <p:sldId id="284" r:id="rId46"/>
    <p:sldId id="285" r:id="rId47"/>
    <p:sldId id="412" r:id="rId48"/>
    <p:sldId id="414" r:id="rId49"/>
    <p:sldId id="413" r:id="rId50"/>
    <p:sldId id="415" r:id="rId51"/>
    <p:sldId id="416" r:id="rId52"/>
    <p:sldId id="276" r:id="rId53"/>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0000"/>
    <a:srgbClr val="3399FF"/>
    <a:srgbClr val="FFFF66"/>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8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DF99DE-418E-4B1F-A601-152D4D40745B}" type="datetimeFigureOut">
              <a:rPr lang="pl-PL" smtClean="0"/>
              <a:t>29.11.2023</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3AA560-82E0-4572-BB0F-74F00E39C27D}" type="slidenum">
              <a:rPr lang="pl-PL" smtClean="0"/>
              <a:t>‹#›</a:t>
            </a:fld>
            <a:endParaRPr lang="pl-PL"/>
          </a:p>
        </p:txBody>
      </p:sp>
    </p:spTree>
    <p:extLst>
      <p:ext uri="{BB962C8B-B14F-4D97-AF65-F5344CB8AC3E}">
        <p14:creationId xmlns:p14="http://schemas.microsoft.com/office/powerpoint/2010/main" val="36513119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4</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C3AA560-82E0-4572-BB0F-74F00E39C27D}" type="slidenum">
              <a:rPr lang="pl-PL" smtClean="0"/>
              <a:t>13</a:t>
            </a:fld>
            <a:endParaRPr lang="pl-PL"/>
          </a:p>
        </p:txBody>
      </p:sp>
    </p:spTree>
    <p:extLst>
      <p:ext uri="{BB962C8B-B14F-4D97-AF65-F5344CB8AC3E}">
        <p14:creationId xmlns:p14="http://schemas.microsoft.com/office/powerpoint/2010/main" val="338796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EC3AA560-82E0-4572-BB0F-74F00E39C27D}" type="slidenum">
              <a:rPr lang="pl-PL" smtClean="0"/>
              <a:t>14</a:t>
            </a:fld>
            <a:endParaRPr lang="pl-PL"/>
          </a:p>
        </p:txBody>
      </p:sp>
    </p:spTree>
    <p:extLst>
      <p:ext uri="{BB962C8B-B14F-4D97-AF65-F5344CB8AC3E}">
        <p14:creationId xmlns:p14="http://schemas.microsoft.com/office/powerpoint/2010/main" val="1908263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5</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208532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6</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2442032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7</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3705301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8</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29183641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9</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1110684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10</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2229544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11</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3301496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25DE0BA0-41D6-4A05-9168-CA37B2D601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3D3AEB0-4AF4-4848-BBA2-E6B9558DFABD}" type="slidenum">
              <a:rPr lang="pl-PL" altLang="pl-PL"/>
              <a:pPr eaLnBrk="1" hangingPunct="1"/>
              <a:t>12</a:t>
            </a:fld>
            <a:endParaRPr lang="pl-PL" altLang="pl-PL"/>
          </a:p>
        </p:txBody>
      </p:sp>
      <p:sp>
        <p:nvSpPr>
          <p:cNvPr id="89091" name="Rectangle 2">
            <a:extLst>
              <a:ext uri="{FF2B5EF4-FFF2-40B4-BE49-F238E27FC236}">
                <a16:creationId xmlns:a16="http://schemas.microsoft.com/office/drawing/2014/main" id="{48E8BA8D-5EFC-43B2-9500-4490E563E88C}"/>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5148FED5-5DB7-4F1F-8280-FEAAEFC6F9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pl-PL">
              <a:latin typeface="Arial" panose="020B0604020202020204" pitchFamily="34" charset="0"/>
            </a:endParaRPr>
          </a:p>
        </p:txBody>
      </p:sp>
    </p:spTree>
    <p:extLst>
      <p:ext uri="{BB962C8B-B14F-4D97-AF65-F5344CB8AC3E}">
        <p14:creationId xmlns:p14="http://schemas.microsoft.com/office/powerpoint/2010/main" val="1218387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A5BE815-075A-D026-F745-30B34611F975}"/>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DB1B7F5D-AB29-88D6-5A9C-1E5FAF6FBF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11D9D713-0F74-FA43-9FF3-C58DC66CD8E1}"/>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4D04BCE3-9FD0-BC0C-C98D-30881C4EA9C5}"/>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F1F49C7D-A500-A387-8C2B-0E4E266945C4}"/>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647915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D92C2FA-ED3D-0A2D-5A5A-AC2BD1C54900}"/>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97286457-1299-0E0E-140C-2E15AD5721D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E8FE2CE2-43C7-3C2F-FDBF-76FC9A7171F2}"/>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C0AC2330-3CEF-B5B4-E986-D8ED59470A1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AC903A1-0CF5-7B20-32FD-CDB8B1EF3B0B}"/>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352663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9558C40-E1E8-D546-1E43-57C92D65A5A0}"/>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68CD22B1-DF8B-7891-9445-552161912BA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7CFB0B3-09B9-13AC-04EB-9E935D34D454}"/>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C3A67CB7-7E8D-5E42-626D-97E04D3743EB}"/>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07F9B73-9BA2-4D6A-3609-DB58DD79C0DB}"/>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3318699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ytuł, tekst i zawartość">
    <p:spTree>
      <p:nvGrpSpPr>
        <p:cNvPr id="1" name=""/>
        <p:cNvGrpSpPr/>
        <p:nvPr/>
      </p:nvGrpSpPr>
      <p:grpSpPr>
        <a:xfrm>
          <a:off x="0" y="0"/>
          <a:ext cx="0" cy="0"/>
          <a:chOff x="0" y="0"/>
          <a:chExt cx="0" cy="0"/>
        </a:xfrm>
      </p:grpSpPr>
      <p:sp>
        <p:nvSpPr>
          <p:cNvPr id="2" name="Tytuł 1"/>
          <p:cNvSpPr>
            <a:spLocks noGrp="1"/>
          </p:cNvSpPr>
          <p:nvPr>
            <p:ph type="title"/>
          </p:nvPr>
        </p:nvSpPr>
        <p:spPr>
          <a:xfrm>
            <a:off x="609600" y="274638"/>
            <a:ext cx="10972800" cy="1143000"/>
          </a:xfrm>
        </p:spPr>
        <p:txBody>
          <a:bodyPr/>
          <a:lstStyle/>
          <a:p>
            <a:r>
              <a:rPr lang="pl-PL"/>
              <a:t>Kliknij, aby edytować styl</a:t>
            </a:r>
          </a:p>
        </p:txBody>
      </p:sp>
      <p:sp>
        <p:nvSpPr>
          <p:cNvPr id="3" name="Symbol zastępczy tekstu 2"/>
          <p:cNvSpPr>
            <a:spLocks noGrp="1"/>
          </p:cNvSpPr>
          <p:nvPr>
            <p:ph type="body" sz="half" idx="1"/>
          </p:nvPr>
        </p:nvSpPr>
        <p:spPr>
          <a:xfrm>
            <a:off x="609600" y="1600201"/>
            <a:ext cx="53848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6197600" y="1600201"/>
            <a:ext cx="5384800" cy="4525963"/>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id="{CE46627F-4730-47B5-9CD2-6FDC0A3E10B1}"/>
              </a:ext>
            </a:extLst>
          </p:cNvPr>
          <p:cNvSpPr>
            <a:spLocks noGrp="1" noChangeArrowheads="1"/>
          </p:cNvSpPr>
          <p:nvPr>
            <p:ph type="dt" sz="half" idx="10"/>
          </p:nvPr>
        </p:nvSpPr>
        <p:spPr>
          <a:ln/>
        </p:spPr>
        <p:txBody>
          <a:bodyPr/>
          <a:lstStyle>
            <a:lvl1pPr>
              <a:defRPr/>
            </a:lvl1pPr>
          </a:lstStyle>
          <a:p>
            <a:pPr>
              <a:defRPr/>
            </a:pPr>
            <a:endParaRPr lang="pl-PL"/>
          </a:p>
        </p:txBody>
      </p:sp>
      <p:sp>
        <p:nvSpPr>
          <p:cNvPr id="6" name="Rectangle 5">
            <a:extLst>
              <a:ext uri="{FF2B5EF4-FFF2-40B4-BE49-F238E27FC236}">
                <a16:creationId xmlns:a16="http://schemas.microsoft.com/office/drawing/2014/main" id="{F5C3075F-1C66-48BC-8998-4EEFA9BEF2F4}"/>
              </a:ext>
            </a:extLst>
          </p:cNvPr>
          <p:cNvSpPr>
            <a:spLocks noGrp="1" noChangeArrowheads="1"/>
          </p:cNvSpPr>
          <p:nvPr>
            <p:ph type="ftr" sz="quarter" idx="11"/>
          </p:nvPr>
        </p:nvSpPr>
        <p:spPr>
          <a:ln/>
        </p:spPr>
        <p:txBody>
          <a:bodyPr/>
          <a:lstStyle>
            <a:lvl1pPr>
              <a:defRPr/>
            </a:lvl1pPr>
          </a:lstStyle>
          <a:p>
            <a:pPr>
              <a:defRPr/>
            </a:pPr>
            <a:endParaRPr lang="pl-PL"/>
          </a:p>
        </p:txBody>
      </p:sp>
      <p:sp>
        <p:nvSpPr>
          <p:cNvPr id="7" name="Rectangle 6">
            <a:extLst>
              <a:ext uri="{FF2B5EF4-FFF2-40B4-BE49-F238E27FC236}">
                <a16:creationId xmlns:a16="http://schemas.microsoft.com/office/drawing/2014/main" id="{699EAEA5-A660-4B5F-99DB-AC9F4366BFD5}"/>
              </a:ext>
            </a:extLst>
          </p:cNvPr>
          <p:cNvSpPr>
            <a:spLocks noGrp="1" noChangeArrowheads="1"/>
          </p:cNvSpPr>
          <p:nvPr>
            <p:ph type="sldNum" sz="quarter" idx="12"/>
          </p:nvPr>
        </p:nvSpPr>
        <p:spPr>
          <a:ln/>
        </p:spPr>
        <p:txBody>
          <a:bodyPr/>
          <a:lstStyle>
            <a:lvl1pPr>
              <a:defRPr/>
            </a:lvl1pPr>
          </a:lstStyle>
          <a:p>
            <a:fld id="{B8EC397A-7DD6-42BF-AAD1-0979893F465E}" type="slidenum">
              <a:rPr lang="pl-PL" altLang="pl-PL"/>
              <a:pPr/>
              <a:t>‹#›</a:t>
            </a:fld>
            <a:endParaRPr lang="pl-PL" altLang="pl-PL"/>
          </a:p>
        </p:txBody>
      </p:sp>
    </p:spTree>
    <p:extLst>
      <p:ext uri="{BB962C8B-B14F-4D97-AF65-F5344CB8AC3E}">
        <p14:creationId xmlns:p14="http://schemas.microsoft.com/office/powerpoint/2010/main" val="1193783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8DEB5BF-3C90-C8AF-B667-9E2B50213562}"/>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F3C30B63-91F7-65D3-0576-F5158D810463}"/>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9748134-6534-DC04-2CE9-64D24892657F}"/>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47E9AAEA-F893-497D-62BD-921F6C74C879}"/>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DA5075F-3B9F-059A-9A9B-56760B125099}"/>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440761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273F83D-C125-77FD-CD4C-FCB0B9D0CC1C}"/>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772C4B42-4253-C80B-09B6-DADB226859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ECA54BB2-75B0-6174-0FF8-E95D57FDB1E7}"/>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3F2F5EDB-54AC-E660-C230-FA7EBFD30FF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C8CDC83-6B4F-6ABF-1DB9-A244308273B3}"/>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3768568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105B797-8247-B8CF-B5A3-B507E79A1675}"/>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622525B5-38DD-E103-71DF-CF22A31BDD09}"/>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AD7F7125-576C-B843-60E4-906FCEFBA3AD}"/>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E52CDA1-F6AE-6156-C815-60DDD18AF153}"/>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6" name="Symbol zastępczy stopki 5">
            <a:extLst>
              <a:ext uri="{FF2B5EF4-FFF2-40B4-BE49-F238E27FC236}">
                <a16:creationId xmlns:a16="http://schemas.microsoft.com/office/drawing/2014/main" id="{5431ECCE-273E-666C-C4D4-387F85A0A4F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AC6C562-B3CA-5427-50A1-561A435FE393}"/>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4052083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CEC2E03-DB8A-B472-8BF3-F5197A19AAF2}"/>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C92E7433-2CFB-8984-D018-C1D123E1EB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9BC5B2E7-373F-5DDA-A204-A633D747E80E}"/>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31683A78-B82D-97FB-7982-0D4C06309F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67BCB3E2-76D3-60FF-4134-32B2F07B8557}"/>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1F6189C6-F444-B248-DAE7-A8C067F7489E}"/>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8" name="Symbol zastępczy stopki 7">
            <a:extLst>
              <a:ext uri="{FF2B5EF4-FFF2-40B4-BE49-F238E27FC236}">
                <a16:creationId xmlns:a16="http://schemas.microsoft.com/office/drawing/2014/main" id="{00AC44FF-CD26-E415-0BAC-9752F92D6FF0}"/>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B2C4BE93-E04B-BBDA-BC83-1D370259A7E7}"/>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3476859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54D319A-652A-86D1-0F65-285A6C1A5810}"/>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DC4DBAB1-A85A-FDAD-E2DB-6022AB9643B6}"/>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4" name="Symbol zastępczy stopki 3">
            <a:extLst>
              <a:ext uri="{FF2B5EF4-FFF2-40B4-BE49-F238E27FC236}">
                <a16:creationId xmlns:a16="http://schemas.microsoft.com/office/drawing/2014/main" id="{F0287CF7-E779-40E3-CB7D-2ADD87DA2A9D}"/>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807839B9-4728-8C26-B67D-7B71EAEBBADA}"/>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1697421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AFBCCE7-706C-EC7B-ED6F-1DE405540AA6}"/>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3" name="Symbol zastępczy stopki 2">
            <a:extLst>
              <a:ext uri="{FF2B5EF4-FFF2-40B4-BE49-F238E27FC236}">
                <a16:creationId xmlns:a16="http://schemas.microsoft.com/office/drawing/2014/main" id="{62406F83-7388-7F0F-7031-1A52A111F760}"/>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E14F14C5-0B55-8512-B6F0-8C2E6CA2165F}"/>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2850010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9DE8334-EBDF-263F-1301-6F7016FE1F08}"/>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765D073D-E844-16F4-40D8-8733D347B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CD4CBCCE-2F96-692B-3852-D88D67D886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60F5AE9D-F6A2-9D0E-D3AB-04228F7AF22A}"/>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6" name="Symbol zastępczy stopki 5">
            <a:extLst>
              <a:ext uri="{FF2B5EF4-FFF2-40B4-BE49-F238E27FC236}">
                <a16:creationId xmlns:a16="http://schemas.microsoft.com/office/drawing/2014/main" id="{D45D08BF-36E7-17C1-E927-6AD90573EF45}"/>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FB5466D3-7E21-025B-DCD5-92C153DC719C}"/>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323032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8B6B696-A254-6718-AE3D-0B135A4202F0}"/>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B15A30E-3655-D996-97D0-F3FB550DF59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00E5286B-1936-F96A-6DAE-8F65848619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D87200D-B73C-20BE-A8BD-395D57C57570}"/>
              </a:ext>
            </a:extLst>
          </p:cNvPr>
          <p:cNvSpPr>
            <a:spLocks noGrp="1"/>
          </p:cNvSpPr>
          <p:nvPr>
            <p:ph type="dt" sz="half" idx="10"/>
          </p:nvPr>
        </p:nvSpPr>
        <p:spPr/>
        <p:txBody>
          <a:bodyPr/>
          <a:lstStyle/>
          <a:p>
            <a:fld id="{77510D2F-D8FF-4CDE-99BA-455DC9DFB144}" type="datetimeFigureOut">
              <a:rPr lang="pl-PL" smtClean="0"/>
              <a:t>29.11.2023</a:t>
            </a:fld>
            <a:endParaRPr lang="pl-PL"/>
          </a:p>
        </p:txBody>
      </p:sp>
      <p:sp>
        <p:nvSpPr>
          <p:cNvPr id="6" name="Symbol zastępczy stopki 5">
            <a:extLst>
              <a:ext uri="{FF2B5EF4-FFF2-40B4-BE49-F238E27FC236}">
                <a16:creationId xmlns:a16="http://schemas.microsoft.com/office/drawing/2014/main" id="{F5CC4BA7-C516-25CD-1838-DEF0AD1DE09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2F405806-4896-E290-5480-6DEAFE9C0F52}"/>
              </a:ext>
            </a:extLst>
          </p:cNvPr>
          <p:cNvSpPr>
            <a:spLocks noGrp="1"/>
          </p:cNvSpPr>
          <p:nvPr>
            <p:ph type="sldNum" sz="quarter" idx="12"/>
          </p:nvPr>
        </p:nvSpPr>
        <p:spPr/>
        <p:txBody>
          <a:bodyPr/>
          <a:lstStyle/>
          <a:p>
            <a:fld id="{313CF039-5396-4CD0-A7CA-2BA74D89CEA5}" type="slidenum">
              <a:rPr lang="pl-PL" smtClean="0"/>
              <a:t>‹#›</a:t>
            </a:fld>
            <a:endParaRPr lang="pl-PL"/>
          </a:p>
        </p:txBody>
      </p:sp>
    </p:spTree>
    <p:extLst>
      <p:ext uri="{BB962C8B-B14F-4D97-AF65-F5344CB8AC3E}">
        <p14:creationId xmlns:p14="http://schemas.microsoft.com/office/powerpoint/2010/main" val="1139849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1F689A58-25FF-A918-6CE6-B34DE14C53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7AC04CAC-710E-7560-B478-635D33356C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A572E0D-511B-1835-3824-29B4838419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10D2F-D8FF-4CDE-99BA-455DC9DFB144}" type="datetimeFigureOut">
              <a:rPr lang="pl-PL" smtClean="0"/>
              <a:t>29.11.2023</a:t>
            </a:fld>
            <a:endParaRPr lang="pl-PL"/>
          </a:p>
        </p:txBody>
      </p:sp>
      <p:sp>
        <p:nvSpPr>
          <p:cNvPr id="5" name="Symbol zastępczy stopki 4">
            <a:extLst>
              <a:ext uri="{FF2B5EF4-FFF2-40B4-BE49-F238E27FC236}">
                <a16:creationId xmlns:a16="http://schemas.microsoft.com/office/drawing/2014/main" id="{B5A4C3BC-2A04-ABCE-DD8A-E55BE73B5D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D00573E5-9B9D-C3F9-F02F-5DFBCB9DCB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CF039-5396-4CD0-A7CA-2BA74D89CEA5}" type="slidenum">
              <a:rPr lang="pl-PL" smtClean="0"/>
              <a:t>‹#›</a:t>
            </a:fld>
            <a:endParaRPr lang="pl-PL"/>
          </a:p>
        </p:txBody>
      </p:sp>
    </p:spTree>
    <p:extLst>
      <p:ext uri="{BB962C8B-B14F-4D97-AF65-F5344CB8AC3E}">
        <p14:creationId xmlns:p14="http://schemas.microsoft.com/office/powerpoint/2010/main" val="8759877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5.jpg"/><Relationship Id="rId3" Type="http://schemas.openxmlformats.org/officeDocument/2006/relationships/image" Target="../media/image2.tiff"/><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s://barometrzawodow.p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g"/><Relationship Id="rId9"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www.partnerstwo.borytucholskie.pl/" TargetMode="External"/><Relationship Id="rId2" Type="http://schemas.openxmlformats.org/officeDocument/2006/relationships/hyperlink" Target="mailto:partnerstwo@borytucholskie.pl" TargetMode="Externa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B9FE7D-CAC3-34B7-BCF9-EE2076CE4719}"/>
              </a:ext>
            </a:extLst>
          </p:cNvPr>
          <p:cNvSpPr>
            <a:spLocks noGrp="1"/>
          </p:cNvSpPr>
          <p:nvPr>
            <p:ph type="ctrTitle"/>
          </p:nvPr>
        </p:nvSpPr>
        <p:spPr>
          <a:xfrm>
            <a:off x="3387414" y="3013417"/>
            <a:ext cx="8493760" cy="2340903"/>
          </a:xfrm>
          <a:solidFill>
            <a:schemeClr val="bg1"/>
          </a:solidFill>
        </p:spPr>
        <p:txBody>
          <a:bodyPr>
            <a:normAutofit fontScale="90000"/>
          </a:bodyPr>
          <a:lstStyle/>
          <a:p>
            <a:pPr algn="ctr">
              <a:lnSpc>
                <a:spcPct val="150000"/>
              </a:lnSpc>
            </a:pPr>
            <a:br>
              <a:rPr lang="pl-PL" sz="4000" dirty="0">
                <a:latin typeface="Calibri" panose="020F0502020204030204" pitchFamily="34" charset="0"/>
                <a:cs typeface="Calibri" panose="020F0502020204030204" pitchFamily="34" charset="0"/>
              </a:rPr>
            </a:br>
            <a:br>
              <a:rPr lang="pl-PL" sz="4000" dirty="0">
                <a:latin typeface="Calibri" panose="020F0502020204030204" pitchFamily="34" charset="0"/>
                <a:cs typeface="Calibri" panose="020F0502020204030204" pitchFamily="34" charset="0"/>
              </a:rPr>
            </a:br>
            <a:r>
              <a:rPr lang="pl-PL" sz="4000" b="1" dirty="0">
                <a:solidFill>
                  <a:srgbClr val="480000"/>
                </a:solidFill>
                <a:latin typeface="Arial Narrow" panose="020B0606020202030204" pitchFamily="34" charset="0"/>
              </a:rPr>
              <a:t>Lokalna Strategia Rozwoju</a:t>
            </a:r>
            <a:br>
              <a:rPr lang="pl-PL" sz="4000" b="1" dirty="0">
                <a:solidFill>
                  <a:srgbClr val="480000"/>
                </a:solidFill>
                <a:latin typeface="Arial Narrow" panose="020B0606020202030204" pitchFamily="34" charset="0"/>
              </a:rPr>
            </a:br>
            <a:r>
              <a:rPr lang="pl-PL" sz="4000" b="1" dirty="0">
                <a:solidFill>
                  <a:srgbClr val="480000"/>
                </a:solidFill>
                <a:latin typeface="Arial Narrow" panose="020B0606020202030204" pitchFamily="34" charset="0"/>
              </a:rPr>
              <a:t>na lata 2023-2029</a:t>
            </a:r>
            <a:br>
              <a:rPr lang="pl-PL" sz="4000" b="1" dirty="0">
                <a:solidFill>
                  <a:srgbClr val="480000"/>
                </a:solidFill>
                <a:latin typeface="Arial Narrow" panose="020B0606020202030204" pitchFamily="34" charset="0"/>
              </a:rPr>
            </a:br>
            <a:r>
              <a:rPr lang="pl-PL" sz="4000" b="1" dirty="0">
                <a:solidFill>
                  <a:srgbClr val="480000"/>
                </a:solidFill>
                <a:latin typeface="Arial Narrow" panose="020B0606020202030204" pitchFamily="34" charset="0"/>
              </a:rPr>
              <a:t>„Chochla do borowiackiej grapy”</a:t>
            </a:r>
            <a:br>
              <a:rPr lang="pl-PL" sz="4000" b="1" dirty="0">
                <a:solidFill>
                  <a:srgbClr val="480000"/>
                </a:solidFill>
                <a:latin typeface="Arial Narrow" panose="020B0606020202030204" pitchFamily="34" charset="0"/>
              </a:rPr>
            </a:br>
            <a:br>
              <a:rPr lang="pl-PL" sz="5400" b="1" dirty="0">
                <a:effectLst/>
                <a:latin typeface="Arial Narrow" panose="020B0606020202030204" pitchFamily="34" charset="0"/>
                <a:cs typeface="Calibri" panose="020F0502020204030204" pitchFamily="34" charset="0"/>
              </a:rPr>
            </a:br>
            <a:r>
              <a:rPr lang="pl-PL" sz="2700" i="1" dirty="0">
                <a:latin typeface="Calibri" panose="020F0502020204030204" pitchFamily="34" charset="0"/>
                <a:cs typeface="Calibri" panose="020F0502020204030204" pitchFamily="34" charset="0"/>
              </a:rPr>
              <a:t> </a:t>
            </a:r>
          </a:p>
        </p:txBody>
      </p:sp>
      <p:pic>
        <p:nvPicPr>
          <p:cNvPr id="5" name="Obraz 4">
            <a:extLst>
              <a:ext uri="{FF2B5EF4-FFF2-40B4-BE49-F238E27FC236}">
                <a16:creationId xmlns:a16="http://schemas.microsoft.com/office/drawing/2014/main" id="{1B5F279E-508F-22CC-6D7E-59ABBA4420D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0823" y="5166677"/>
            <a:ext cx="11570351" cy="1427163"/>
          </a:xfrm>
          <a:prstGeom prst="rect">
            <a:avLst/>
          </a:prstGeom>
          <a:noFill/>
          <a:ln>
            <a:noFill/>
          </a:ln>
        </p:spPr>
      </p:pic>
      <p:pic>
        <p:nvPicPr>
          <p:cNvPr id="6" name="Obraz 5">
            <a:extLst>
              <a:ext uri="{FF2B5EF4-FFF2-40B4-BE49-F238E27FC236}">
                <a16:creationId xmlns:a16="http://schemas.microsoft.com/office/drawing/2014/main" id="{12F284F5-D66B-854F-2E78-1ED1B7E582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5199"/>
            <a:ext cx="3515360" cy="4972533"/>
          </a:xfrm>
          <a:prstGeom prst="rect">
            <a:avLst/>
          </a:prstGeom>
        </p:spPr>
      </p:pic>
    </p:spTree>
    <p:extLst>
      <p:ext uri="{BB962C8B-B14F-4D97-AF65-F5344CB8AC3E}">
        <p14:creationId xmlns:p14="http://schemas.microsoft.com/office/powerpoint/2010/main" val="2565514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4443388" y="2252333"/>
            <a:ext cx="7020560" cy="461665"/>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Zespół partycypacyjny</a:t>
            </a:r>
          </a:p>
        </p:txBody>
      </p:sp>
      <p:pic>
        <p:nvPicPr>
          <p:cNvPr id="4" name="Obraz 3">
            <a:extLst>
              <a:ext uri="{FF2B5EF4-FFF2-40B4-BE49-F238E27FC236}">
                <a16:creationId xmlns:a16="http://schemas.microsoft.com/office/drawing/2014/main" id="{B30059D1-544F-32DA-DFB8-009AD66DC8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5092" y="3299525"/>
            <a:ext cx="2668856" cy="3558475"/>
          </a:xfrm>
          <a:prstGeom prst="rect">
            <a:avLst/>
          </a:prstGeom>
        </p:spPr>
      </p:pic>
      <p:pic>
        <p:nvPicPr>
          <p:cNvPr id="6" name="Obraz 5">
            <a:extLst>
              <a:ext uri="{FF2B5EF4-FFF2-40B4-BE49-F238E27FC236}">
                <a16:creationId xmlns:a16="http://schemas.microsoft.com/office/drawing/2014/main" id="{4BA628F9-6F1B-00F6-9B23-64A35EA334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547" y="2340704"/>
            <a:ext cx="2856230" cy="3808307"/>
          </a:xfrm>
          <a:prstGeom prst="rect">
            <a:avLst/>
          </a:prstGeom>
        </p:spPr>
      </p:pic>
      <p:pic>
        <p:nvPicPr>
          <p:cNvPr id="9" name="Obraz 8">
            <a:extLst>
              <a:ext uri="{FF2B5EF4-FFF2-40B4-BE49-F238E27FC236}">
                <a16:creationId xmlns:a16="http://schemas.microsoft.com/office/drawing/2014/main" id="{8B0937CF-D611-5ED3-E760-F88BB23613E4}"/>
              </a:ext>
            </a:extLst>
          </p:cNvPr>
          <p:cNvPicPr>
            <a:picLocks noChangeAspect="1"/>
          </p:cNvPicPr>
          <p:nvPr/>
        </p:nvPicPr>
        <p:blipFill rotWithShape="1">
          <a:blip r:embed="rId6">
            <a:extLst>
              <a:ext uri="{28A0092B-C50C-407E-A947-70E740481C1C}">
                <a14:useLocalDpi xmlns:a14="http://schemas.microsoft.com/office/drawing/2010/main" val="0"/>
              </a:ext>
            </a:extLst>
          </a:blip>
          <a:srcRect t="28296" r="15093"/>
          <a:stretch/>
        </p:blipFill>
        <p:spPr>
          <a:xfrm>
            <a:off x="3985936" y="3023967"/>
            <a:ext cx="3288625" cy="3697002"/>
          </a:xfrm>
          <a:prstGeom prst="rect">
            <a:avLst/>
          </a:prstGeom>
        </p:spPr>
      </p:pic>
      <p:sp>
        <p:nvSpPr>
          <p:cNvPr id="8" name="Rectangle 2">
            <a:extLst>
              <a:ext uri="{FF2B5EF4-FFF2-40B4-BE49-F238E27FC236}">
                <a16:creationId xmlns:a16="http://schemas.microsoft.com/office/drawing/2014/main" id="{8CDD6404-314C-E76F-0689-570401A62A4C}"/>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4278333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4549848" y="2255023"/>
            <a:ext cx="4126791" cy="830997"/>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Badanie opinii ludzi młodych </a:t>
            </a:r>
          </a:p>
          <a:p>
            <a:pPr algn="ctr"/>
            <a:r>
              <a:rPr lang="pl-PL" sz="2400" b="1" dirty="0">
                <a:solidFill>
                  <a:srgbClr val="C00000"/>
                </a:solidFill>
                <a:latin typeface="Arial Narrow" panose="020B0606020202030204" pitchFamily="34" charset="0"/>
              </a:rPr>
              <a:t>– spotkania </a:t>
            </a:r>
            <a:r>
              <a:rPr lang="pl-PL" sz="2400" b="1" dirty="0" err="1">
                <a:solidFill>
                  <a:srgbClr val="C00000"/>
                </a:solidFill>
                <a:latin typeface="Arial Narrow" panose="020B0606020202030204" pitchFamily="34" charset="0"/>
              </a:rPr>
              <a:t>focusowe</a:t>
            </a:r>
            <a:endParaRPr lang="pl-PL" sz="2400" b="1" dirty="0">
              <a:solidFill>
                <a:srgbClr val="C00000"/>
              </a:solidFill>
              <a:latin typeface="Arial Narrow" panose="020B0606020202030204" pitchFamily="34" charset="0"/>
            </a:endParaRPr>
          </a:p>
        </p:txBody>
      </p:sp>
      <p:pic>
        <p:nvPicPr>
          <p:cNvPr id="4" name="Obraz 3">
            <a:extLst>
              <a:ext uri="{FF2B5EF4-FFF2-40B4-BE49-F238E27FC236}">
                <a16:creationId xmlns:a16="http://schemas.microsoft.com/office/drawing/2014/main" id="{874BBC2E-0881-5697-9A1B-67D294124DA5}"/>
              </a:ext>
            </a:extLst>
          </p:cNvPr>
          <p:cNvPicPr>
            <a:picLocks noChangeAspect="1"/>
          </p:cNvPicPr>
          <p:nvPr/>
        </p:nvPicPr>
        <p:blipFill rotWithShape="1">
          <a:blip r:embed="rId4">
            <a:extLst>
              <a:ext uri="{28A0092B-C50C-407E-A947-70E740481C1C}">
                <a14:useLocalDpi xmlns:a14="http://schemas.microsoft.com/office/drawing/2010/main" val="0"/>
              </a:ext>
            </a:extLst>
          </a:blip>
          <a:srcRect t="10055" b="17949"/>
          <a:stretch/>
        </p:blipFill>
        <p:spPr>
          <a:xfrm>
            <a:off x="-109825" y="3425150"/>
            <a:ext cx="5214602" cy="2835047"/>
          </a:xfrm>
          <a:prstGeom prst="rect">
            <a:avLst/>
          </a:prstGeom>
        </p:spPr>
      </p:pic>
      <p:pic>
        <p:nvPicPr>
          <p:cNvPr id="6" name="Obraz 5">
            <a:extLst>
              <a:ext uri="{FF2B5EF4-FFF2-40B4-BE49-F238E27FC236}">
                <a16:creationId xmlns:a16="http://schemas.microsoft.com/office/drawing/2014/main" id="{E1DB5205-59B5-7052-830C-D508A1421B8C}"/>
              </a:ext>
            </a:extLst>
          </p:cNvPr>
          <p:cNvPicPr>
            <a:picLocks noChangeAspect="1"/>
          </p:cNvPicPr>
          <p:nvPr/>
        </p:nvPicPr>
        <p:blipFill rotWithShape="1">
          <a:blip r:embed="rId5">
            <a:extLst>
              <a:ext uri="{28A0092B-C50C-407E-A947-70E740481C1C}">
                <a14:useLocalDpi xmlns:a14="http://schemas.microsoft.com/office/drawing/2010/main" val="0"/>
              </a:ext>
            </a:extLst>
          </a:blip>
          <a:srcRect l="7333" r="31916"/>
          <a:stretch/>
        </p:blipFill>
        <p:spPr>
          <a:xfrm>
            <a:off x="6118202" y="4230653"/>
            <a:ext cx="3031708" cy="2249121"/>
          </a:xfrm>
          <a:prstGeom prst="rect">
            <a:avLst/>
          </a:prstGeom>
        </p:spPr>
      </p:pic>
      <p:pic>
        <p:nvPicPr>
          <p:cNvPr id="9" name="Obraz 8">
            <a:extLst>
              <a:ext uri="{FF2B5EF4-FFF2-40B4-BE49-F238E27FC236}">
                <a16:creationId xmlns:a16="http://schemas.microsoft.com/office/drawing/2014/main" id="{E9BCEAE2-2CB2-A9FB-D64F-2E22E7FA0191}"/>
              </a:ext>
            </a:extLst>
          </p:cNvPr>
          <p:cNvPicPr>
            <a:picLocks noChangeAspect="1"/>
          </p:cNvPicPr>
          <p:nvPr/>
        </p:nvPicPr>
        <p:blipFill rotWithShape="1">
          <a:blip r:embed="rId6">
            <a:extLst>
              <a:ext uri="{28A0092B-C50C-407E-A947-70E740481C1C}">
                <a14:useLocalDpi xmlns:a14="http://schemas.microsoft.com/office/drawing/2010/main" val="0"/>
              </a:ext>
            </a:extLst>
          </a:blip>
          <a:srcRect t="-2092" b="23745"/>
          <a:stretch/>
        </p:blipFill>
        <p:spPr>
          <a:xfrm>
            <a:off x="9751371" y="2331392"/>
            <a:ext cx="2193285" cy="3734645"/>
          </a:xfrm>
          <a:prstGeom prst="rect">
            <a:avLst/>
          </a:prstGeom>
        </p:spPr>
      </p:pic>
      <p:sp>
        <p:nvSpPr>
          <p:cNvPr id="8" name="Rectangle 2">
            <a:extLst>
              <a:ext uri="{FF2B5EF4-FFF2-40B4-BE49-F238E27FC236}">
                <a16:creationId xmlns:a16="http://schemas.microsoft.com/office/drawing/2014/main" id="{B3447777-CF4B-1B31-298F-09A9BB1E1D04}"/>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22571906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4218915" y="2377559"/>
            <a:ext cx="7020560" cy="461665"/>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Badanie opinii – ankiety, fiszki projektowe</a:t>
            </a:r>
          </a:p>
        </p:txBody>
      </p:sp>
      <p:pic>
        <p:nvPicPr>
          <p:cNvPr id="4" name="Obraz 3">
            <a:extLst>
              <a:ext uri="{FF2B5EF4-FFF2-40B4-BE49-F238E27FC236}">
                <a16:creationId xmlns:a16="http://schemas.microsoft.com/office/drawing/2014/main" id="{41366FE6-7158-66F9-4139-29FF7648CD6B}"/>
              </a:ext>
            </a:extLst>
          </p:cNvPr>
          <p:cNvPicPr>
            <a:picLocks noChangeAspect="1"/>
          </p:cNvPicPr>
          <p:nvPr/>
        </p:nvPicPr>
        <p:blipFill rotWithShape="1">
          <a:blip r:embed="rId4"/>
          <a:srcRect t="6029" b="10164"/>
          <a:stretch/>
        </p:blipFill>
        <p:spPr>
          <a:xfrm>
            <a:off x="932933" y="3088641"/>
            <a:ext cx="6724278" cy="3169920"/>
          </a:xfrm>
          <a:prstGeom prst="rect">
            <a:avLst/>
          </a:prstGeom>
        </p:spPr>
      </p:pic>
      <p:sp>
        <p:nvSpPr>
          <p:cNvPr id="6" name="Rectangle 2">
            <a:extLst>
              <a:ext uri="{FF2B5EF4-FFF2-40B4-BE49-F238E27FC236}">
                <a16:creationId xmlns:a16="http://schemas.microsoft.com/office/drawing/2014/main" id="{23828BB8-348D-A666-1E9A-751F4DBABA8D}"/>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3558031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36D6BD-403C-425A-BA70-87BC1794AEA1}"/>
              </a:ext>
            </a:extLst>
          </p:cNvPr>
          <p:cNvSpPr>
            <a:spLocks noGrp="1"/>
          </p:cNvSpPr>
          <p:nvPr>
            <p:ph type="ctrTitle"/>
          </p:nvPr>
        </p:nvSpPr>
        <p:spPr>
          <a:xfrm>
            <a:off x="3710207" y="3171015"/>
            <a:ext cx="7618525" cy="2201271"/>
          </a:xfrm>
        </p:spPr>
        <p:txBody>
          <a:bodyPr>
            <a:noAutofit/>
          </a:bodyPr>
          <a:lstStyle/>
          <a:p>
            <a:r>
              <a:rPr lang="pl-PL" sz="3600" b="1" dirty="0">
                <a:solidFill>
                  <a:srgbClr val="00B050"/>
                </a:solidFill>
                <a:latin typeface="Arial Narrow" panose="020B0606020202030204" pitchFamily="34" charset="0"/>
              </a:rPr>
              <a:t>2007-2013</a:t>
            </a:r>
            <a:br>
              <a:rPr lang="pl-PL" sz="3600" b="1" dirty="0">
                <a:solidFill>
                  <a:srgbClr val="00B050"/>
                </a:solidFill>
                <a:latin typeface="Arial Narrow" panose="020B0606020202030204" pitchFamily="34" charset="0"/>
              </a:rPr>
            </a:br>
            <a:r>
              <a:rPr lang="pl-PL" sz="3600" b="1" dirty="0">
                <a:solidFill>
                  <a:srgbClr val="00B050"/>
                </a:solidFill>
                <a:latin typeface="Arial Narrow" panose="020B0606020202030204" pitchFamily="34" charset="0"/>
              </a:rPr>
              <a:t>Lokalna Strategia Rozwoju </a:t>
            </a:r>
            <a:br>
              <a:rPr lang="pl-PL" sz="3600" b="1" dirty="0">
                <a:solidFill>
                  <a:srgbClr val="00B050"/>
                </a:solidFill>
                <a:latin typeface="Arial Narrow" panose="020B0606020202030204" pitchFamily="34" charset="0"/>
              </a:rPr>
            </a:br>
            <a:r>
              <a:rPr lang="pl-PL" sz="3600" b="1" dirty="0">
                <a:solidFill>
                  <a:srgbClr val="00B050"/>
                </a:solidFill>
                <a:latin typeface="Arial Narrow" panose="020B0606020202030204" pitchFamily="34" charset="0"/>
              </a:rPr>
              <a:t>„Borowiacka grapa”</a:t>
            </a:r>
            <a:br>
              <a:rPr lang="pl-PL" sz="3600" b="1" dirty="0">
                <a:solidFill>
                  <a:srgbClr val="00B050"/>
                </a:solidFill>
                <a:latin typeface="Arial Narrow" panose="020B0606020202030204" pitchFamily="34" charset="0"/>
              </a:rPr>
            </a:br>
            <a:br>
              <a:rPr lang="pl-PL" sz="3600" b="1" dirty="0">
                <a:solidFill>
                  <a:schemeClr val="accent2">
                    <a:lumMod val="50000"/>
                  </a:schemeClr>
                </a:solidFill>
                <a:latin typeface="Arial Narrow" panose="020B0606020202030204" pitchFamily="34" charset="0"/>
              </a:rPr>
            </a:b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2014-2020 </a:t>
            </a: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Lokalna Strategia Rozwoju </a:t>
            </a: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a:t>
            </a:r>
            <a:r>
              <a:rPr lang="pl-PL" sz="3600" b="1" dirty="0" err="1">
                <a:solidFill>
                  <a:schemeClr val="accent2">
                    <a:lumMod val="50000"/>
                  </a:schemeClr>
                </a:solidFill>
                <a:latin typeface="Arial Narrow" panose="020B0606020202030204" pitchFamily="34" charset="0"/>
              </a:rPr>
              <a:t>Dekel</a:t>
            </a:r>
            <a:r>
              <a:rPr lang="pl-PL" sz="3600" b="1" dirty="0">
                <a:solidFill>
                  <a:schemeClr val="accent2">
                    <a:lumMod val="50000"/>
                  </a:schemeClr>
                </a:solidFill>
                <a:latin typeface="Arial Narrow" panose="020B0606020202030204" pitchFamily="34" charset="0"/>
              </a:rPr>
              <a:t> do borowiackiej grapy”</a:t>
            </a:r>
            <a:br>
              <a:rPr lang="pl-PL" sz="3600" b="1" dirty="0">
                <a:solidFill>
                  <a:schemeClr val="accent2">
                    <a:lumMod val="50000"/>
                  </a:schemeClr>
                </a:solidFill>
                <a:latin typeface="Arial Narrow" panose="020B0606020202030204" pitchFamily="34" charset="0"/>
              </a:rPr>
            </a:br>
            <a:endParaRPr lang="pl-PL" sz="3600" b="1" dirty="0">
              <a:solidFill>
                <a:schemeClr val="accent2">
                  <a:lumMod val="50000"/>
                </a:schemeClr>
              </a:solidFill>
              <a:latin typeface="Arial Narrow" panose="020B0606020202030204" pitchFamily="34" charset="0"/>
            </a:endParaRPr>
          </a:p>
        </p:txBody>
      </p:sp>
      <p:sp>
        <p:nvSpPr>
          <p:cNvPr id="4" name="pole tekstowe 3">
            <a:extLst>
              <a:ext uri="{FF2B5EF4-FFF2-40B4-BE49-F238E27FC236}">
                <a16:creationId xmlns:a16="http://schemas.microsoft.com/office/drawing/2014/main" id="{DE39B311-96B1-4E42-BA8A-6AE79327C24C}"/>
              </a:ext>
            </a:extLst>
          </p:cNvPr>
          <p:cNvSpPr txBox="1"/>
          <p:nvPr/>
        </p:nvSpPr>
        <p:spPr>
          <a:xfrm>
            <a:off x="314632" y="4493645"/>
            <a:ext cx="11562736" cy="369332"/>
          </a:xfrm>
          <a:prstGeom prst="rect">
            <a:avLst/>
          </a:prstGeom>
          <a:noFill/>
        </p:spPr>
        <p:txBody>
          <a:bodyPr wrap="square" rtlCol="0">
            <a:spAutoFit/>
          </a:bodyPr>
          <a:lstStyle/>
          <a:p>
            <a:pPr algn="ctr" eaLnBrk="1" hangingPunct="1"/>
            <a:r>
              <a:rPr lang="pl-PL" altLang="pl-PL" dirty="0">
                <a:solidFill>
                  <a:srgbClr val="17375E"/>
                </a:solidFill>
                <a:latin typeface="Arial Narrow" panose="020B0606020202030204" pitchFamily="34" charset="0"/>
              </a:rPr>
              <a:t>.</a:t>
            </a:r>
          </a:p>
        </p:txBody>
      </p:sp>
      <p:pic>
        <p:nvPicPr>
          <p:cNvPr id="5" name="Obraz 4">
            <a:extLst>
              <a:ext uri="{FF2B5EF4-FFF2-40B4-BE49-F238E27FC236}">
                <a16:creationId xmlns:a16="http://schemas.microsoft.com/office/drawing/2014/main" id="{829B3CFC-4BB6-46C6-A608-80EE151A6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36" y="-655848"/>
            <a:ext cx="4351930" cy="6155875"/>
          </a:xfrm>
          <a:prstGeom prst="rect">
            <a:avLst/>
          </a:prstGeom>
        </p:spPr>
      </p:pic>
      <p:pic>
        <p:nvPicPr>
          <p:cNvPr id="10" name="Obraz 9">
            <a:extLst>
              <a:ext uri="{FF2B5EF4-FFF2-40B4-BE49-F238E27FC236}">
                <a16:creationId xmlns:a16="http://schemas.microsoft.com/office/drawing/2014/main" id="{C9F92F2E-7277-AB21-3511-1E2FD00065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3308" y="443666"/>
            <a:ext cx="1727256" cy="1727256"/>
          </a:xfrm>
          <a:prstGeom prst="rect">
            <a:avLst/>
          </a:prstGeom>
        </p:spPr>
      </p:pic>
      <p:pic>
        <p:nvPicPr>
          <p:cNvPr id="12" name="Obraz 11">
            <a:extLst>
              <a:ext uri="{FF2B5EF4-FFF2-40B4-BE49-F238E27FC236}">
                <a16:creationId xmlns:a16="http://schemas.microsoft.com/office/drawing/2014/main" id="{522EED24-794E-AFAC-0F5D-7DF37C972E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1914" y="3221299"/>
            <a:ext cx="1633637" cy="1565455"/>
          </a:xfrm>
          <a:prstGeom prst="rect">
            <a:avLst/>
          </a:prstGeom>
        </p:spPr>
      </p:pic>
      <p:sp>
        <p:nvSpPr>
          <p:cNvPr id="13" name="pole tekstowe 12">
            <a:extLst>
              <a:ext uri="{FF2B5EF4-FFF2-40B4-BE49-F238E27FC236}">
                <a16:creationId xmlns:a16="http://schemas.microsoft.com/office/drawing/2014/main" id="{5DCD1385-A926-3299-7627-3F0B6E66105C}"/>
              </a:ext>
            </a:extLst>
          </p:cNvPr>
          <p:cNvSpPr txBox="1"/>
          <p:nvPr/>
        </p:nvSpPr>
        <p:spPr>
          <a:xfrm>
            <a:off x="92963" y="5719931"/>
            <a:ext cx="2792280" cy="523220"/>
          </a:xfrm>
          <a:prstGeom prst="rect">
            <a:avLst/>
          </a:prstGeom>
          <a:noFill/>
        </p:spPr>
        <p:txBody>
          <a:bodyPr wrap="square" rtlCol="0">
            <a:spAutoFit/>
          </a:bodyPr>
          <a:lstStyle/>
          <a:p>
            <a:r>
              <a:rPr lang="pl-PL" sz="1400" b="1" i="1" dirty="0">
                <a:solidFill>
                  <a:schemeClr val="accent1">
                    <a:lumMod val="75000"/>
                  </a:schemeClr>
                </a:solidFill>
              </a:rPr>
              <a:t>LESZY – chochlik </a:t>
            </a:r>
          </a:p>
          <a:p>
            <a:r>
              <a:rPr lang="pl-PL" sz="1400" b="1" i="1" dirty="0">
                <a:solidFill>
                  <a:schemeClr val="accent1">
                    <a:lumMod val="75000"/>
                  </a:schemeClr>
                </a:solidFill>
              </a:rPr>
              <a:t>z Borów Tucholskich</a:t>
            </a:r>
          </a:p>
        </p:txBody>
      </p:sp>
      <p:pic>
        <p:nvPicPr>
          <p:cNvPr id="6" name="Obraz 5">
            <a:extLst>
              <a:ext uri="{FF2B5EF4-FFF2-40B4-BE49-F238E27FC236}">
                <a16:creationId xmlns:a16="http://schemas.microsoft.com/office/drawing/2014/main" id="{BF2AA979-5A6A-374B-CA1E-FFF3E34DBC6D}"/>
              </a:ext>
            </a:extLst>
          </p:cNvPr>
          <p:cNvPicPr>
            <a:picLocks noChangeAspect="1"/>
          </p:cNvPicPr>
          <p:nvPr/>
        </p:nvPicPr>
        <p:blipFill rotWithShape="1">
          <a:blip r:embed="rId6">
            <a:extLst>
              <a:ext uri="{28A0092B-C50C-407E-A947-70E740481C1C}">
                <a14:useLocalDpi xmlns:a14="http://schemas.microsoft.com/office/drawing/2010/main" val="0"/>
              </a:ext>
            </a:extLst>
          </a:blip>
          <a:srcRect l="72094"/>
          <a:stretch/>
        </p:blipFill>
        <p:spPr>
          <a:xfrm>
            <a:off x="8743221" y="5401801"/>
            <a:ext cx="3402330" cy="1289392"/>
          </a:xfrm>
          <a:prstGeom prst="rect">
            <a:avLst/>
          </a:prstGeom>
        </p:spPr>
      </p:pic>
      <p:pic>
        <p:nvPicPr>
          <p:cNvPr id="11" name="Obraz 10">
            <a:extLst>
              <a:ext uri="{FF2B5EF4-FFF2-40B4-BE49-F238E27FC236}">
                <a16:creationId xmlns:a16="http://schemas.microsoft.com/office/drawing/2014/main" id="{524396C0-982A-EE02-8C5F-2C0A827EF092}"/>
              </a:ext>
            </a:extLst>
          </p:cNvPr>
          <p:cNvPicPr>
            <a:picLocks noChangeAspect="1"/>
          </p:cNvPicPr>
          <p:nvPr/>
        </p:nvPicPr>
        <p:blipFill rotWithShape="1">
          <a:blip r:embed="rId7">
            <a:extLst>
              <a:ext uri="{28A0092B-C50C-407E-A947-70E740481C1C}">
                <a14:useLocalDpi xmlns:a14="http://schemas.microsoft.com/office/drawing/2010/main" val="0"/>
              </a:ext>
            </a:extLst>
          </a:blip>
          <a:srcRect l="71142"/>
          <a:stretch/>
        </p:blipFill>
        <p:spPr>
          <a:xfrm>
            <a:off x="5361709" y="5418340"/>
            <a:ext cx="3518362" cy="1249514"/>
          </a:xfrm>
          <a:prstGeom prst="rect">
            <a:avLst/>
          </a:prstGeom>
        </p:spPr>
      </p:pic>
      <p:pic>
        <p:nvPicPr>
          <p:cNvPr id="14" name="Obraz 13">
            <a:extLst>
              <a:ext uri="{FF2B5EF4-FFF2-40B4-BE49-F238E27FC236}">
                <a16:creationId xmlns:a16="http://schemas.microsoft.com/office/drawing/2014/main" id="{B3D653D7-86CA-219C-4D4B-DECD53FDA444}"/>
              </a:ext>
            </a:extLst>
          </p:cNvPr>
          <p:cNvPicPr>
            <a:picLocks noChangeAspect="1"/>
          </p:cNvPicPr>
          <p:nvPr/>
        </p:nvPicPr>
        <p:blipFill rotWithShape="1">
          <a:blip r:embed="rId8">
            <a:extLst>
              <a:ext uri="{28A0092B-C50C-407E-A947-70E740481C1C}">
                <a14:useLocalDpi xmlns:a14="http://schemas.microsoft.com/office/drawing/2010/main" val="0"/>
              </a:ext>
            </a:extLst>
          </a:blip>
          <a:srcRect l="82845" t="2224" b="14470"/>
          <a:stretch/>
        </p:blipFill>
        <p:spPr>
          <a:xfrm>
            <a:off x="3520951" y="5627769"/>
            <a:ext cx="1622331" cy="1028028"/>
          </a:xfrm>
          <a:prstGeom prst="rect">
            <a:avLst/>
          </a:prstGeom>
        </p:spPr>
      </p:pic>
      <p:cxnSp>
        <p:nvCxnSpPr>
          <p:cNvPr id="16" name="Łącznik prosty 15">
            <a:extLst>
              <a:ext uri="{FF2B5EF4-FFF2-40B4-BE49-F238E27FC236}">
                <a16:creationId xmlns:a16="http://schemas.microsoft.com/office/drawing/2014/main" id="{3169CE44-1761-8045-61D3-BBABC3456EFA}"/>
              </a:ext>
            </a:extLst>
          </p:cNvPr>
          <p:cNvCxnSpPr/>
          <p:nvPr/>
        </p:nvCxnSpPr>
        <p:spPr>
          <a:xfrm flipV="1">
            <a:off x="4461244" y="2853581"/>
            <a:ext cx="7478989" cy="2481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28" name="Picture 4" descr="PROW 2007-2013 - Logotypy | Program Rozwoju Obszarów Wiejskich">
            <a:extLst>
              <a:ext uri="{FF2B5EF4-FFF2-40B4-BE49-F238E27FC236}">
                <a16:creationId xmlns:a16="http://schemas.microsoft.com/office/drawing/2014/main" id="{6FC14A07-1C37-85FC-F267-070B5B220F4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1244" y="2108185"/>
            <a:ext cx="1068008" cy="699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415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036D6BD-403C-425A-BA70-87BC1794AEA1}"/>
              </a:ext>
            </a:extLst>
          </p:cNvPr>
          <p:cNvSpPr>
            <a:spLocks noGrp="1"/>
          </p:cNvSpPr>
          <p:nvPr>
            <p:ph type="ctrTitle"/>
          </p:nvPr>
        </p:nvSpPr>
        <p:spPr>
          <a:xfrm>
            <a:off x="4061031" y="2497996"/>
            <a:ext cx="7618525" cy="2201271"/>
          </a:xfrm>
        </p:spPr>
        <p:txBody>
          <a:bodyPr>
            <a:noAutofit/>
          </a:bodyPr>
          <a:lstStyle/>
          <a:p>
            <a:br>
              <a:rPr lang="pl-PL" sz="3600" b="1" dirty="0">
                <a:solidFill>
                  <a:schemeClr val="accent2">
                    <a:lumMod val="50000"/>
                  </a:schemeClr>
                </a:solidFill>
                <a:latin typeface="Arial Narrow" panose="020B0606020202030204" pitchFamily="34" charset="0"/>
              </a:rPr>
            </a:b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okres programowania 2021-2027 </a:t>
            </a: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Lokalna Strategia Rozwoju </a:t>
            </a: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„Chochla do borowiackiej grapy”</a:t>
            </a:r>
            <a:br>
              <a:rPr lang="pl-PL" sz="3600" b="1" dirty="0">
                <a:solidFill>
                  <a:schemeClr val="accent2">
                    <a:lumMod val="50000"/>
                  </a:schemeClr>
                </a:solidFill>
                <a:latin typeface="Arial Narrow" panose="020B0606020202030204" pitchFamily="34" charset="0"/>
              </a:rPr>
            </a:br>
            <a:r>
              <a:rPr lang="pl-PL" sz="3600" b="1" dirty="0">
                <a:solidFill>
                  <a:schemeClr val="accent2">
                    <a:lumMod val="50000"/>
                  </a:schemeClr>
                </a:solidFill>
                <a:latin typeface="Arial Narrow" panose="020B0606020202030204" pitchFamily="34" charset="0"/>
              </a:rPr>
              <a:t>(realizacja 2023-2029)</a:t>
            </a:r>
            <a:br>
              <a:rPr lang="pl-PL" sz="3600" b="1" dirty="0">
                <a:solidFill>
                  <a:schemeClr val="accent2">
                    <a:lumMod val="50000"/>
                  </a:schemeClr>
                </a:solidFill>
                <a:latin typeface="Arial Narrow" panose="020B0606020202030204" pitchFamily="34" charset="0"/>
              </a:rPr>
            </a:br>
            <a:endParaRPr lang="pl-PL" sz="3600" b="1" dirty="0">
              <a:solidFill>
                <a:schemeClr val="accent2">
                  <a:lumMod val="50000"/>
                </a:schemeClr>
              </a:solidFill>
              <a:latin typeface="Arial Narrow" panose="020B0606020202030204" pitchFamily="34" charset="0"/>
            </a:endParaRPr>
          </a:p>
        </p:txBody>
      </p:sp>
      <p:sp>
        <p:nvSpPr>
          <p:cNvPr id="4" name="pole tekstowe 3">
            <a:extLst>
              <a:ext uri="{FF2B5EF4-FFF2-40B4-BE49-F238E27FC236}">
                <a16:creationId xmlns:a16="http://schemas.microsoft.com/office/drawing/2014/main" id="{DE39B311-96B1-4E42-BA8A-6AE79327C24C}"/>
              </a:ext>
            </a:extLst>
          </p:cNvPr>
          <p:cNvSpPr txBox="1"/>
          <p:nvPr/>
        </p:nvSpPr>
        <p:spPr>
          <a:xfrm>
            <a:off x="314632" y="4493645"/>
            <a:ext cx="11562736" cy="369332"/>
          </a:xfrm>
          <a:prstGeom prst="rect">
            <a:avLst/>
          </a:prstGeom>
          <a:noFill/>
        </p:spPr>
        <p:txBody>
          <a:bodyPr wrap="square" rtlCol="0">
            <a:spAutoFit/>
          </a:bodyPr>
          <a:lstStyle/>
          <a:p>
            <a:pPr algn="ctr" eaLnBrk="1" hangingPunct="1"/>
            <a:r>
              <a:rPr lang="pl-PL" altLang="pl-PL" dirty="0">
                <a:solidFill>
                  <a:srgbClr val="17375E"/>
                </a:solidFill>
                <a:latin typeface="Arial Narrow" panose="020B0606020202030204" pitchFamily="34" charset="0"/>
              </a:rPr>
              <a:t>.</a:t>
            </a:r>
          </a:p>
        </p:txBody>
      </p:sp>
      <p:pic>
        <p:nvPicPr>
          <p:cNvPr id="5" name="Obraz 4">
            <a:extLst>
              <a:ext uri="{FF2B5EF4-FFF2-40B4-BE49-F238E27FC236}">
                <a16:creationId xmlns:a16="http://schemas.microsoft.com/office/drawing/2014/main" id="{829B3CFC-4BB6-46C6-A608-80EE151A6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22" y="-557621"/>
            <a:ext cx="4351930" cy="6155875"/>
          </a:xfrm>
          <a:prstGeom prst="rect">
            <a:avLst/>
          </a:prstGeom>
        </p:spPr>
      </p:pic>
      <p:pic>
        <p:nvPicPr>
          <p:cNvPr id="12" name="Obraz 11">
            <a:extLst>
              <a:ext uri="{FF2B5EF4-FFF2-40B4-BE49-F238E27FC236}">
                <a16:creationId xmlns:a16="http://schemas.microsoft.com/office/drawing/2014/main" id="{522EED24-794E-AFAC-0F5D-7DF37C972E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7185" y="254080"/>
            <a:ext cx="1633637" cy="1529204"/>
          </a:xfrm>
          <a:prstGeom prst="rect">
            <a:avLst/>
          </a:prstGeom>
        </p:spPr>
      </p:pic>
      <p:pic>
        <p:nvPicPr>
          <p:cNvPr id="3" name="Obraz 2">
            <a:extLst>
              <a:ext uri="{FF2B5EF4-FFF2-40B4-BE49-F238E27FC236}">
                <a16:creationId xmlns:a16="http://schemas.microsoft.com/office/drawing/2014/main" id="{8D36277C-ACF9-E7FA-025F-70BC11634A9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9881" y="5494773"/>
            <a:ext cx="8992119" cy="1109147"/>
          </a:xfrm>
          <a:prstGeom prst="rect">
            <a:avLst/>
          </a:prstGeom>
          <a:noFill/>
          <a:ln>
            <a:noFill/>
          </a:ln>
        </p:spPr>
      </p:pic>
    </p:spTree>
    <p:extLst>
      <p:ext uri="{BB962C8B-B14F-4D97-AF65-F5344CB8AC3E}">
        <p14:creationId xmlns:p14="http://schemas.microsoft.com/office/powerpoint/2010/main" val="4100849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p:txBody>
          <a:bodyPr/>
          <a:lstStyle/>
          <a:p>
            <a:endParaRPr lang="pl-PL" dirty="0"/>
          </a:p>
        </p:txBody>
      </p:sp>
      <p:graphicFrame>
        <p:nvGraphicFramePr>
          <p:cNvPr id="8" name="Symbol zastępczy zawartości 7">
            <a:extLst>
              <a:ext uri="{FF2B5EF4-FFF2-40B4-BE49-F238E27FC236}">
                <a16:creationId xmlns:a16="http://schemas.microsoft.com/office/drawing/2014/main" id="{8D5F1CDE-D8D3-47E4-B9B8-59A251A90C45}"/>
              </a:ext>
            </a:extLst>
          </p:cNvPr>
          <p:cNvGraphicFramePr>
            <a:graphicFrameLocks noGrp="1"/>
          </p:cNvGraphicFramePr>
          <p:nvPr>
            <p:ph idx="1"/>
            <p:extLst>
              <p:ext uri="{D42A27DB-BD31-4B8C-83A1-F6EECF244321}">
                <p14:modId xmlns:p14="http://schemas.microsoft.com/office/powerpoint/2010/main" val="2027547711"/>
              </p:ext>
            </p:extLst>
          </p:nvPr>
        </p:nvGraphicFramePr>
        <p:xfrm>
          <a:off x="487680" y="365125"/>
          <a:ext cx="11430000" cy="6127752"/>
        </p:xfrm>
        <a:graphic>
          <a:graphicData uri="http://schemas.openxmlformats.org/drawingml/2006/table">
            <a:tbl>
              <a:tblPr firstRow="1" firstCol="1" bandRow="1">
                <a:tableStyleId>{5C22544A-7EE6-4342-B048-85BDC9FD1C3A}</a:tableStyleId>
              </a:tblPr>
              <a:tblGrid>
                <a:gridCol w="3810000">
                  <a:extLst>
                    <a:ext uri="{9D8B030D-6E8A-4147-A177-3AD203B41FA5}">
                      <a16:colId xmlns:a16="http://schemas.microsoft.com/office/drawing/2014/main" val="835150114"/>
                    </a:ext>
                  </a:extLst>
                </a:gridCol>
                <a:gridCol w="5552260">
                  <a:extLst>
                    <a:ext uri="{9D8B030D-6E8A-4147-A177-3AD203B41FA5}">
                      <a16:colId xmlns:a16="http://schemas.microsoft.com/office/drawing/2014/main" val="3567510743"/>
                    </a:ext>
                  </a:extLst>
                </a:gridCol>
                <a:gridCol w="2067740">
                  <a:extLst>
                    <a:ext uri="{9D8B030D-6E8A-4147-A177-3AD203B41FA5}">
                      <a16:colId xmlns:a16="http://schemas.microsoft.com/office/drawing/2014/main" val="3183053723"/>
                    </a:ext>
                  </a:extLst>
                </a:gridCol>
              </a:tblGrid>
              <a:tr h="699133">
                <a:tc>
                  <a:txBody>
                    <a:bodyPr/>
                    <a:lstStyle/>
                    <a:p>
                      <a:pPr algn="ctr">
                        <a:lnSpc>
                          <a:spcPct val="115000"/>
                        </a:lnSpc>
                      </a:pPr>
                      <a:r>
                        <a:rPr lang="pl-PL" sz="2800" b="1" kern="100" dirty="0">
                          <a:solidFill>
                            <a:srgbClr val="C00000"/>
                          </a:solidFill>
                          <a:effectLst/>
                        </a:rPr>
                        <a:t>Cele szczegółowe</a:t>
                      </a:r>
                    </a:p>
                  </a:txBody>
                  <a:tcPr marL="68580" marR="68580" marT="0" marB="0">
                    <a:solidFill>
                      <a:schemeClr val="accent4">
                        <a:lumMod val="40000"/>
                        <a:lumOff val="60000"/>
                      </a:schemeClr>
                    </a:solidFill>
                  </a:tcPr>
                </a:tc>
                <a:tc>
                  <a:txBody>
                    <a:bodyPr/>
                    <a:lstStyle/>
                    <a:p>
                      <a:pPr algn="ctr">
                        <a:lnSpc>
                          <a:spcPct val="115000"/>
                        </a:lnSpc>
                      </a:pPr>
                      <a:r>
                        <a:rPr lang="pl-PL" sz="2800" b="1" kern="100" dirty="0">
                          <a:solidFill>
                            <a:srgbClr val="C00000"/>
                          </a:solidFill>
                          <a:effectLst/>
                        </a:rPr>
                        <a:t>Przedsięwzięcia</a:t>
                      </a:r>
                      <a:endParaRPr lang="pl-PL" sz="28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solidFill>
                      <a:schemeClr val="accent4">
                        <a:lumMod val="40000"/>
                        <a:lumOff val="60000"/>
                      </a:schemeClr>
                    </a:solidFill>
                  </a:tcPr>
                </a:tc>
                <a:tc>
                  <a:txBody>
                    <a:bodyPr/>
                    <a:lstStyle/>
                    <a:p>
                      <a:pPr algn="ctr">
                        <a:lnSpc>
                          <a:spcPct val="115000"/>
                        </a:lnSpc>
                      </a:pPr>
                      <a:endParaRPr lang="pl-PL" sz="28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solidFill>
                      <a:schemeClr val="accent4">
                        <a:lumMod val="40000"/>
                        <a:lumOff val="60000"/>
                      </a:schemeClr>
                    </a:solidFill>
                  </a:tcPr>
                </a:tc>
                <a:extLst>
                  <a:ext uri="{0D108BD9-81ED-4DB2-BD59-A6C34878D82A}">
                    <a16:rowId xmlns:a16="http://schemas.microsoft.com/office/drawing/2014/main" val="3694679133"/>
                  </a:ext>
                </a:extLst>
              </a:tr>
              <a:tr h="744964">
                <a:tc rowSpan="3">
                  <a:txBody>
                    <a:bodyPr/>
                    <a:lstStyle/>
                    <a:p>
                      <a:pPr>
                        <a:lnSpc>
                          <a:spcPct val="115000"/>
                        </a:lnSpc>
                      </a:pPr>
                      <a:r>
                        <a:rPr lang="pl-PL" sz="1600" b="1" kern="100" dirty="0">
                          <a:solidFill>
                            <a:srgbClr val="C00000"/>
                          </a:solidFill>
                          <a:effectLst/>
                        </a:rPr>
                        <a:t>C.1</a:t>
                      </a:r>
                    </a:p>
                    <a:p>
                      <a:pPr>
                        <a:lnSpc>
                          <a:spcPct val="115000"/>
                        </a:lnSpc>
                      </a:pPr>
                      <a:r>
                        <a:rPr lang="pl-PL" sz="1600" b="1" kern="100" dirty="0">
                          <a:solidFill>
                            <a:srgbClr val="C00000"/>
                          </a:solidFill>
                          <a:effectLst/>
                        </a:rPr>
                        <a:t> Rozwój turystyki i gospodarki czasu wolnego w oparciu o lokalne zasoby Borów Tucholskich</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nSpc>
                          <a:spcPct val="115000"/>
                        </a:lnSpc>
                      </a:pPr>
                      <a:r>
                        <a:rPr lang="pl-PL" sz="1600" b="1" kern="100" dirty="0">
                          <a:solidFill>
                            <a:srgbClr val="C00000"/>
                          </a:solidFill>
                          <a:effectLst/>
                        </a:rPr>
                        <a:t>P.1.1    BORY TUCHOLSKIE – NATURALNIE!  - przedsiębiorczość</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a:lnSpc>
                          <a:spcPct val="115000"/>
                        </a:lnSpc>
                      </a:pPr>
                      <a:r>
                        <a:rPr lang="pl-PL" sz="1600" b="1" kern="100" dirty="0">
                          <a:solidFill>
                            <a:srgbClr val="C00000"/>
                          </a:solidFill>
                          <a:effectLst/>
                          <a:latin typeface="Times New Roman" panose="02020603050405020304" pitchFamily="18" charset="0"/>
                          <a:ea typeface="Times New Roman" panose="02020603050405020304" pitchFamily="18" charset="0"/>
                        </a:rPr>
                        <a:t>EFRROW</a:t>
                      </a:r>
                    </a:p>
                    <a:p>
                      <a:pPr>
                        <a:lnSpc>
                          <a:spcPct val="115000"/>
                        </a:lnSpc>
                      </a:pPr>
                      <a:r>
                        <a:rPr lang="pl-PL" sz="1600" b="1" kern="100" dirty="0">
                          <a:solidFill>
                            <a:srgbClr val="C00000"/>
                          </a:solidFill>
                          <a:effectLst/>
                          <a:latin typeface="Times New Roman" panose="02020603050405020304" pitchFamily="18" charset="0"/>
                          <a:ea typeface="Times New Roman" panose="02020603050405020304" pitchFamily="18" charset="0"/>
                        </a:rPr>
                        <a:t>(konkurs)</a:t>
                      </a:r>
                    </a:p>
                  </a:txBody>
                  <a:tcPr marL="68580" marR="68580" marT="0" marB="0" anchor="ctr">
                    <a:solidFill>
                      <a:schemeClr val="accent6">
                        <a:lumMod val="60000"/>
                        <a:lumOff val="40000"/>
                      </a:schemeClr>
                    </a:solidFill>
                  </a:tcPr>
                </a:tc>
                <a:extLst>
                  <a:ext uri="{0D108BD9-81ED-4DB2-BD59-A6C34878D82A}">
                    <a16:rowId xmlns:a16="http://schemas.microsoft.com/office/drawing/2014/main" val="4194830403"/>
                  </a:ext>
                </a:extLst>
              </a:tr>
              <a:tr h="744964">
                <a:tc vMerge="1">
                  <a:txBody>
                    <a:bodyPr/>
                    <a:lstStyle/>
                    <a:p>
                      <a:endParaRPr lang="pl-PL"/>
                    </a:p>
                  </a:txBody>
                  <a:tcPr/>
                </a:tc>
                <a:tc>
                  <a:txBody>
                    <a:bodyPr/>
                    <a:lstStyle/>
                    <a:p>
                      <a:pPr>
                        <a:lnSpc>
                          <a:spcPct val="115000"/>
                        </a:lnSpc>
                      </a:pPr>
                      <a:r>
                        <a:rPr lang="pl-PL" sz="1600" b="1" kern="100" dirty="0">
                          <a:solidFill>
                            <a:srgbClr val="C00000"/>
                          </a:solidFill>
                          <a:effectLst/>
                        </a:rPr>
                        <a:t>P.1.2    BORY TUCHOLSKIE – NATURALNIE!  - infrastruktura</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EFRROW</a:t>
                      </a:r>
                    </a:p>
                    <a:p>
                      <a:pPr marL="0" marR="0" lvl="0" indent="0" algn="l" defTabSz="457200" rtl="0" eaLnBrk="1" fontAlgn="auto" latinLnBrk="0" hangingPunct="1">
                        <a:lnSpc>
                          <a:spcPct val="115000"/>
                        </a:lnSpc>
                        <a:spcBef>
                          <a:spcPts val="0"/>
                        </a:spcBef>
                        <a:spcAft>
                          <a:spcPts val="0"/>
                        </a:spcAft>
                        <a:buClrTx/>
                        <a:buSzTx/>
                        <a:buFontTx/>
                        <a:buNone/>
                        <a:tabLst/>
                        <a:defRPr/>
                      </a:pPr>
                      <a:r>
                        <a:rPr lang="pl-PL" sz="1600" b="1" kern="100" dirty="0">
                          <a:solidFill>
                            <a:srgbClr val="C00000"/>
                          </a:solidFill>
                          <a:effectLst/>
                          <a:latin typeface="Times New Roman" panose="02020603050405020304" pitchFamily="18" charset="0"/>
                          <a:ea typeface="Times New Roman" panose="02020603050405020304" pitchFamily="18" charset="0"/>
                        </a:rPr>
                        <a:t>(konkurs)</a:t>
                      </a:r>
                    </a:p>
                  </a:txBody>
                  <a:tcPr marL="68580" marR="68580" marT="0" marB="0" anchor="ctr">
                    <a:solidFill>
                      <a:schemeClr val="accent6">
                        <a:lumMod val="60000"/>
                        <a:lumOff val="40000"/>
                      </a:schemeClr>
                    </a:solidFill>
                  </a:tcPr>
                </a:tc>
                <a:extLst>
                  <a:ext uri="{0D108BD9-81ED-4DB2-BD59-A6C34878D82A}">
                    <a16:rowId xmlns:a16="http://schemas.microsoft.com/office/drawing/2014/main" val="1036902779"/>
                  </a:ext>
                </a:extLst>
              </a:tr>
              <a:tr h="744964">
                <a:tc vMerge="1">
                  <a:txBody>
                    <a:bodyPr/>
                    <a:lstStyle/>
                    <a:p>
                      <a:endParaRPr lang="pl-PL"/>
                    </a:p>
                  </a:txBody>
                  <a:tcPr/>
                </a:tc>
                <a:tc>
                  <a:txBody>
                    <a:bodyPr/>
                    <a:lstStyle/>
                    <a:p>
                      <a:pPr marL="471805" indent="-471805">
                        <a:lnSpc>
                          <a:spcPct val="115000"/>
                        </a:lnSpc>
                      </a:pPr>
                      <a:r>
                        <a:rPr lang="pl-PL" sz="1600" b="1" kern="100" dirty="0">
                          <a:solidFill>
                            <a:srgbClr val="C00000"/>
                          </a:solidFill>
                          <a:effectLst/>
                        </a:rPr>
                        <a:t>P.1.3    BORY TUCHOLSKIE – NATURALNIE!  </a:t>
                      </a:r>
                    </a:p>
                    <a:p>
                      <a:pPr marL="651510" indent="-179705">
                        <a:lnSpc>
                          <a:spcPct val="115000"/>
                        </a:lnSpc>
                      </a:pPr>
                      <a:r>
                        <a:rPr lang="pl-PL" sz="1600" b="1" kern="100" dirty="0">
                          <a:solidFill>
                            <a:srgbClr val="C00000"/>
                          </a:solidFill>
                          <a:effectLst/>
                        </a:rPr>
                        <a:t>- razem po borowiacku</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6">
                        <a:lumMod val="60000"/>
                        <a:lumOff val="4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EFRROW</a:t>
                      </a:r>
                    </a:p>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(granty)</a:t>
                      </a:r>
                    </a:p>
                  </a:txBody>
                  <a:tcPr marL="68580" marR="68580" marT="0" marB="0" anchor="ctr">
                    <a:solidFill>
                      <a:schemeClr val="accent6">
                        <a:lumMod val="60000"/>
                        <a:lumOff val="40000"/>
                      </a:schemeClr>
                    </a:solidFill>
                  </a:tcPr>
                </a:tc>
                <a:extLst>
                  <a:ext uri="{0D108BD9-81ED-4DB2-BD59-A6C34878D82A}">
                    <a16:rowId xmlns:a16="http://schemas.microsoft.com/office/drawing/2014/main" val="1298876398"/>
                  </a:ext>
                </a:extLst>
              </a:tr>
              <a:tr h="805851">
                <a:tc rowSpan="2">
                  <a:txBody>
                    <a:bodyPr/>
                    <a:lstStyle/>
                    <a:p>
                      <a:pPr>
                        <a:lnSpc>
                          <a:spcPct val="115000"/>
                        </a:lnSpc>
                      </a:pPr>
                      <a:r>
                        <a:rPr lang="pl-PL" sz="1600" b="1" kern="100" dirty="0">
                          <a:solidFill>
                            <a:srgbClr val="C00000"/>
                          </a:solidFill>
                          <a:effectLst/>
                        </a:rPr>
                        <a:t>C.2</a:t>
                      </a:r>
                    </a:p>
                    <a:p>
                      <a:pPr>
                        <a:lnSpc>
                          <a:spcPct val="115000"/>
                        </a:lnSpc>
                      </a:pPr>
                      <a:r>
                        <a:rPr lang="pl-PL" sz="1600" b="1" kern="100" dirty="0">
                          <a:solidFill>
                            <a:srgbClr val="C00000"/>
                          </a:solidFill>
                          <a:effectLst/>
                        </a:rPr>
                        <a:t>Rozwój aktywności społecznej i gospodarczej mieszkańców obszaru LSR</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nSpc>
                          <a:spcPct val="115000"/>
                        </a:lnSpc>
                      </a:pPr>
                      <a:r>
                        <a:rPr lang="pl-PL" sz="1600" b="1" kern="100" dirty="0">
                          <a:solidFill>
                            <a:srgbClr val="C00000"/>
                          </a:solidFill>
                          <a:effectLst/>
                        </a:rPr>
                        <a:t>P.2.1    BOROWIACKIE INTERESY</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EFRROW</a:t>
                      </a:r>
                    </a:p>
                    <a:p>
                      <a:pPr marL="0" marR="0" lvl="0" indent="0" algn="l" defTabSz="457200" rtl="0" eaLnBrk="1" fontAlgn="auto" latinLnBrk="0" hangingPunct="1">
                        <a:lnSpc>
                          <a:spcPct val="115000"/>
                        </a:lnSpc>
                        <a:spcBef>
                          <a:spcPts val="0"/>
                        </a:spcBef>
                        <a:spcAft>
                          <a:spcPts val="0"/>
                        </a:spcAft>
                        <a:buClrTx/>
                        <a:buSzTx/>
                        <a:buFontTx/>
                        <a:buNone/>
                        <a:tabLst/>
                        <a:defRPr/>
                      </a:pPr>
                      <a:r>
                        <a:rPr lang="pl-PL" sz="1600" b="1" kern="100" dirty="0">
                          <a:solidFill>
                            <a:srgbClr val="C00000"/>
                          </a:solidFill>
                          <a:effectLst/>
                          <a:latin typeface="Times New Roman" panose="02020603050405020304" pitchFamily="18" charset="0"/>
                          <a:ea typeface="Times New Roman" panose="02020603050405020304" pitchFamily="18" charset="0"/>
                        </a:rPr>
                        <a:t>(konkurs)</a:t>
                      </a:r>
                    </a:p>
                  </a:txBody>
                  <a:tcPr marL="68580" marR="68580" marT="0" marB="0" anchor="ctr">
                    <a:solidFill>
                      <a:schemeClr val="accent1">
                        <a:lumMod val="40000"/>
                        <a:lumOff val="60000"/>
                      </a:schemeClr>
                    </a:solidFill>
                  </a:tcPr>
                </a:tc>
                <a:extLst>
                  <a:ext uri="{0D108BD9-81ED-4DB2-BD59-A6C34878D82A}">
                    <a16:rowId xmlns:a16="http://schemas.microsoft.com/office/drawing/2014/main" val="3380174925"/>
                  </a:ext>
                </a:extLst>
              </a:tr>
              <a:tr h="356620">
                <a:tc vMerge="1">
                  <a:txBody>
                    <a:bodyPr/>
                    <a:lstStyle/>
                    <a:p>
                      <a:endParaRPr lang="pl-PL"/>
                    </a:p>
                  </a:txBody>
                  <a:tcPr/>
                </a:tc>
                <a:tc>
                  <a:txBody>
                    <a:bodyPr/>
                    <a:lstStyle/>
                    <a:p>
                      <a:pPr>
                        <a:lnSpc>
                          <a:spcPct val="115000"/>
                        </a:lnSpc>
                      </a:pPr>
                      <a:r>
                        <a:rPr lang="pl-PL" sz="1600" b="1" kern="100" dirty="0">
                          <a:solidFill>
                            <a:srgbClr val="C00000"/>
                          </a:solidFill>
                          <a:effectLst/>
                        </a:rPr>
                        <a:t>P.2.2    AKTYWNI BOROWIACY</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EFRROW (granty)</a:t>
                      </a:r>
                    </a:p>
                  </a:txBody>
                  <a:tcPr marL="68580" marR="68580" marT="0" marB="0" anchor="ctr">
                    <a:solidFill>
                      <a:schemeClr val="accent1">
                        <a:lumMod val="40000"/>
                        <a:lumOff val="60000"/>
                      </a:schemeClr>
                    </a:solidFill>
                  </a:tcPr>
                </a:tc>
                <a:extLst>
                  <a:ext uri="{0D108BD9-81ED-4DB2-BD59-A6C34878D82A}">
                    <a16:rowId xmlns:a16="http://schemas.microsoft.com/office/drawing/2014/main" val="2985168874"/>
                  </a:ext>
                </a:extLst>
              </a:tr>
              <a:tr h="507814">
                <a:tc rowSpan="4">
                  <a:txBody>
                    <a:bodyPr/>
                    <a:lstStyle/>
                    <a:p>
                      <a:pPr>
                        <a:lnSpc>
                          <a:spcPct val="115000"/>
                        </a:lnSpc>
                      </a:pPr>
                      <a:r>
                        <a:rPr lang="pl-PL" sz="1600" b="1" kern="100" dirty="0">
                          <a:solidFill>
                            <a:srgbClr val="C00000"/>
                          </a:solidFill>
                          <a:effectLst/>
                        </a:rPr>
                        <a:t>C.3</a:t>
                      </a:r>
                    </a:p>
                    <a:p>
                      <a:pPr>
                        <a:lnSpc>
                          <a:spcPct val="115000"/>
                        </a:lnSpc>
                      </a:pPr>
                      <a:r>
                        <a:rPr lang="pl-PL" sz="1600" b="1" kern="100" dirty="0">
                          <a:solidFill>
                            <a:srgbClr val="C00000"/>
                          </a:solidFill>
                          <a:effectLst/>
                        </a:rPr>
                        <a:t>Zwiększenie zaangażowania mieszkańców w działania na rzecz włączenia społecznego.</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471805" indent="-471805">
                        <a:lnSpc>
                          <a:spcPct val="115000"/>
                        </a:lnSpc>
                      </a:pPr>
                      <a:r>
                        <a:rPr lang="pl-PL" sz="1600" b="1" kern="100" dirty="0">
                          <a:solidFill>
                            <a:srgbClr val="C00000"/>
                          </a:solidFill>
                          <a:effectLst/>
                        </a:rPr>
                        <a:t>P.3.1    DYCHT RÓWNI</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471805" indent="-471805">
                        <a:lnSpc>
                          <a:spcPct val="115000"/>
                        </a:lnSpc>
                      </a:pPr>
                      <a:r>
                        <a:rPr lang="pl-PL" sz="1600" b="1" kern="100" dirty="0">
                          <a:solidFill>
                            <a:srgbClr val="C00000"/>
                          </a:solidFill>
                          <a:effectLst/>
                          <a:latin typeface="Times New Roman" panose="02020603050405020304" pitchFamily="18" charset="0"/>
                          <a:ea typeface="Times New Roman" panose="02020603050405020304" pitchFamily="18" charset="0"/>
                        </a:rPr>
                        <a:t>EFS+ (granty)</a:t>
                      </a:r>
                    </a:p>
                  </a:txBody>
                  <a:tcPr marL="68580" marR="68580" marT="0" marB="0" anchor="ctr">
                    <a:solidFill>
                      <a:schemeClr val="accent4">
                        <a:lumMod val="40000"/>
                        <a:lumOff val="60000"/>
                      </a:schemeClr>
                    </a:solidFill>
                  </a:tcPr>
                </a:tc>
                <a:extLst>
                  <a:ext uri="{0D108BD9-81ED-4DB2-BD59-A6C34878D82A}">
                    <a16:rowId xmlns:a16="http://schemas.microsoft.com/office/drawing/2014/main" val="1078940762"/>
                  </a:ext>
                </a:extLst>
              </a:tr>
              <a:tr h="507814">
                <a:tc vMerge="1">
                  <a:txBody>
                    <a:bodyPr/>
                    <a:lstStyle/>
                    <a:p>
                      <a:endParaRPr lang="pl-PL"/>
                    </a:p>
                  </a:txBody>
                  <a:tcPr/>
                </a:tc>
                <a:tc>
                  <a:txBody>
                    <a:bodyPr/>
                    <a:lstStyle/>
                    <a:p>
                      <a:pPr>
                        <a:lnSpc>
                          <a:spcPct val="115000"/>
                        </a:lnSpc>
                      </a:pPr>
                      <a:r>
                        <a:rPr lang="pl-PL" sz="1600" b="1" kern="100" dirty="0">
                          <a:solidFill>
                            <a:srgbClr val="C00000"/>
                          </a:solidFill>
                          <a:effectLst/>
                        </a:rPr>
                        <a:t>P.3.2    NASZE GZUBY</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471805" marR="0" lvl="0" indent="-471805" algn="l" defTabSz="9144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EFS+ (granty)</a:t>
                      </a:r>
                      <a:endPar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122436985"/>
                  </a:ext>
                </a:extLst>
              </a:tr>
              <a:tr h="507814">
                <a:tc vMerge="1">
                  <a:txBody>
                    <a:bodyPr/>
                    <a:lstStyle/>
                    <a:p>
                      <a:endParaRPr lang="pl-PL"/>
                    </a:p>
                  </a:txBody>
                  <a:tcPr/>
                </a:tc>
                <a:tc>
                  <a:txBody>
                    <a:bodyPr/>
                    <a:lstStyle/>
                    <a:p>
                      <a:pPr>
                        <a:lnSpc>
                          <a:spcPct val="115000"/>
                        </a:lnSpc>
                      </a:pPr>
                      <a:r>
                        <a:rPr lang="pl-PL" sz="1600" b="1" kern="100" dirty="0">
                          <a:solidFill>
                            <a:srgbClr val="C00000"/>
                          </a:solidFill>
                          <a:effectLst/>
                        </a:rPr>
                        <a:t>P.3.3    BOROWIACKIE LOWE</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471805" marR="0" lvl="0" indent="-471805" algn="l" defTabSz="9144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srgbClr val="C00000"/>
                          </a:solidFill>
                          <a:effectLst/>
                          <a:uLnTx/>
                          <a:uFillTx/>
                          <a:latin typeface="Times New Roman" panose="02020603050405020304" pitchFamily="18" charset="0"/>
                          <a:ea typeface="Times New Roman" panose="02020603050405020304" pitchFamily="18" charset="0"/>
                          <a:cs typeface="+mn-cs"/>
                        </a:rPr>
                        <a:t>EFS+ (granty)</a:t>
                      </a:r>
                      <a:endPar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chemeClr val="accent4">
                        <a:lumMod val="40000"/>
                        <a:lumOff val="60000"/>
                      </a:schemeClr>
                    </a:solidFill>
                  </a:tcPr>
                </a:tc>
                <a:extLst>
                  <a:ext uri="{0D108BD9-81ED-4DB2-BD59-A6C34878D82A}">
                    <a16:rowId xmlns:a16="http://schemas.microsoft.com/office/drawing/2014/main" val="2317937562"/>
                  </a:ext>
                </a:extLst>
              </a:tr>
              <a:tr h="507814">
                <a:tc vMerge="1">
                  <a:txBody>
                    <a:bodyPr/>
                    <a:lstStyle/>
                    <a:p>
                      <a:endParaRPr lang="pl-PL"/>
                    </a:p>
                  </a:txBody>
                  <a:tcPr/>
                </a:tc>
                <a:tc>
                  <a:txBody>
                    <a:bodyPr/>
                    <a:lstStyle/>
                    <a:p>
                      <a:pPr>
                        <a:lnSpc>
                          <a:spcPct val="115000"/>
                        </a:lnSpc>
                      </a:pPr>
                      <a:r>
                        <a:rPr lang="pl-PL" sz="1600" b="1" kern="100" dirty="0">
                          <a:solidFill>
                            <a:srgbClr val="C00000"/>
                          </a:solidFill>
                          <a:effectLst/>
                        </a:rPr>
                        <a:t>P.3.4    JESIEŃ W BORACH</a:t>
                      </a:r>
                      <a:endParaRPr lang="pl-PL" sz="1600" b="1" kern="100" dirty="0">
                        <a:solidFill>
                          <a:srgbClr val="C00000"/>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4">
                        <a:lumMod val="40000"/>
                        <a:lumOff val="60000"/>
                      </a:schemeClr>
                    </a:solidFill>
                  </a:tcPr>
                </a:tc>
                <a:tc>
                  <a:txBody>
                    <a:bodyPr/>
                    <a:lstStyle/>
                    <a:p>
                      <a:pPr marL="471805" marR="0" lvl="0" indent="-471805" algn="l" defTabSz="9144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EFS+ (granty)</a:t>
                      </a:r>
                    </a:p>
                  </a:txBody>
                  <a:tcPr marL="68580" marR="68580" marT="0" marB="0" anchor="ctr">
                    <a:solidFill>
                      <a:schemeClr val="accent4">
                        <a:lumMod val="40000"/>
                        <a:lumOff val="60000"/>
                      </a:schemeClr>
                    </a:solidFill>
                  </a:tcPr>
                </a:tc>
                <a:extLst>
                  <a:ext uri="{0D108BD9-81ED-4DB2-BD59-A6C34878D82A}">
                    <a16:rowId xmlns:a16="http://schemas.microsoft.com/office/drawing/2014/main" val="4195382622"/>
                  </a:ext>
                </a:extLst>
              </a:tr>
            </a:tbl>
          </a:graphicData>
        </a:graphic>
      </p:graphicFrame>
    </p:spTree>
    <p:extLst>
      <p:ext uri="{BB962C8B-B14F-4D97-AF65-F5344CB8AC3E}">
        <p14:creationId xmlns:p14="http://schemas.microsoft.com/office/powerpoint/2010/main" val="7527195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0" name="Symbol zastępczy zawartości 9">
            <a:extLst>
              <a:ext uri="{FF2B5EF4-FFF2-40B4-BE49-F238E27FC236}">
                <a16:creationId xmlns:a16="http://schemas.microsoft.com/office/drawing/2014/main" id="{0F1C30E4-AEC5-BFE0-E6BB-B524C967B5C6}"/>
              </a:ext>
            </a:extLst>
          </p:cNvPr>
          <p:cNvSpPr>
            <a:spLocks noGrp="1"/>
          </p:cNvSpPr>
          <p:nvPr>
            <p:ph idx="1"/>
          </p:nvPr>
        </p:nvSpPr>
        <p:spPr>
          <a:xfrm>
            <a:off x="838200" y="1779905"/>
            <a:ext cx="10515600" cy="4351338"/>
          </a:xfrm>
        </p:spPr>
        <p:txBody>
          <a:bodyPr/>
          <a:lstStyle/>
          <a:p>
            <a:pPr algn="just">
              <a:lnSpc>
                <a:spcPct val="115000"/>
              </a:lnSpc>
            </a:pPr>
            <a:r>
              <a:rPr lang="pl-PL" sz="1800" dirty="0">
                <a:effectLst/>
                <a:latin typeface="Times New Roman" panose="02020603050405020304" pitchFamily="18" charset="0"/>
                <a:ea typeface="Times New Roman" panose="02020603050405020304" pitchFamily="18" charset="0"/>
              </a:rPr>
              <a:t>W ramach przedsięwzięcia planuje się wpieranie aktywności gospodarczej mieszkańców i lokalnych firm </a:t>
            </a:r>
            <a:r>
              <a:rPr lang="pl-PL" sz="1800" b="1" dirty="0">
                <a:effectLst/>
                <a:latin typeface="Times New Roman" panose="02020603050405020304" pitchFamily="18" charset="0"/>
                <a:ea typeface="Times New Roman" panose="02020603050405020304" pitchFamily="18" charset="0"/>
              </a:rPr>
              <a:t>w branży turystycznej i gospodarki czasu wolnego</a:t>
            </a:r>
            <a:r>
              <a:rPr lang="pl-PL" sz="1800" dirty="0">
                <a:effectLst/>
                <a:latin typeface="Times New Roman" panose="02020603050405020304" pitchFamily="18" charset="0"/>
                <a:ea typeface="Times New Roman" panose="02020603050405020304" pitchFamily="18" charset="0"/>
              </a:rPr>
              <a:t> przyczyniających się do tworzenia miejsc pracy, poprzez dofinansowanie operacji w nast. zakresie: </a:t>
            </a:r>
          </a:p>
          <a:p>
            <a:pPr algn="just">
              <a:lnSpc>
                <a:spcPct val="115000"/>
              </a:lnSpc>
            </a:pPr>
            <a:r>
              <a:rPr lang="pl-PL" sz="1800" dirty="0">
                <a:effectLst/>
                <a:latin typeface="Times New Roman" panose="02020603050405020304" pitchFamily="18" charset="0"/>
                <a:ea typeface="Times New Roman" panose="02020603050405020304" pitchFamily="18" charset="0"/>
              </a:rPr>
              <a:t>a. </a:t>
            </a:r>
            <a:r>
              <a:rPr lang="pl-PL" sz="1800" b="1" dirty="0">
                <a:effectLst/>
                <a:latin typeface="Times New Roman" panose="02020603050405020304" pitchFamily="18" charset="0"/>
                <a:ea typeface="Times New Roman" panose="02020603050405020304" pitchFamily="18" charset="0"/>
              </a:rPr>
              <a:t>rozwój przedsiębiorczości, w tym rozwój </a:t>
            </a:r>
            <a:r>
              <a:rPr lang="pl-PL" sz="1800" b="1" dirty="0" err="1">
                <a:effectLst/>
                <a:latin typeface="Times New Roman" panose="02020603050405020304" pitchFamily="18" charset="0"/>
                <a:ea typeface="Times New Roman" panose="02020603050405020304" pitchFamily="18" charset="0"/>
              </a:rPr>
              <a:t>biogospodarki</a:t>
            </a:r>
            <a:r>
              <a:rPr lang="pl-PL" sz="1800" b="1" dirty="0">
                <a:effectLst/>
                <a:latin typeface="Times New Roman" panose="02020603050405020304" pitchFamily="18" charset="0"/>
                <a:ea typeface="Times New Roman" panose="02020603050405020304" pitchFamily="18" charset="0"/>
              </a:rPr>
              <a:t> lub zielonej gospodarki poprzez:</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podejmowanie pozarolniczej działalności gospodarczej przez osoby fizyczne, </a:t>
            </a:r>
            <a:endParaRPr lang="pl-PL" sz="18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rozwijanie pozarolniczej działalności gospodarczej,</a:t>
            </a:r>
            <a:endParaRPr lang="pl-PL" sz="1800" dirty="0">
              <a:solidFill>
                <a:srgbClr val="000000"/>
              </a:solidFill>
              <a:effectLst/>
              <a:latin typeface="Calibri" panose="020F0502020204030204" pitchFamily="34" charset="0"/>
              <a:ea typeface="Times New Roman" panose="02020603050405020304" pitchFamily="18" charset="0"/>
            </a:endParaRPr>
          </a:p>
          <a:p>
            <a:pPr algn="just">
              <a:lnSpc>
                <a:spcPct val="115000"/>
              </a:lnSpc>
            </a:pPr>
            <a:r>
              <a:rPr lang="pl-PL" sz="1800" dirty="0">
                <a:solidFill>
                  <a:srgbClr val="000000"/>
                </a:solidFill>
                <a:effectLst/>
                <a:latin typeface="Times New Roman" panose="02020603050405020304" pitchFamily="18" charset="0"/>
                <a:ea typeface="Times New Roman" panose="02020603050405020304" pitchFamily="18" charset="0"/>
              </a:rPr>
              <a:t>b. </a:t>
            </a:r>
            <a:r>
              <a:rPr lang="pl-PL" sz="1800" b="1" dirty="0">
                <a:solidFill>
                  <a:srgbClr val="000000"/>
                </a:solidFill>
                <a:effectLst/>
                <a:latin typeface="Times New Roman" panose="02020603050405020304" pitchFamily="18" charset="0"/>
                <a:ea typeface="Times New Roman" panose="02020603050405020304" pitchFamily="18" charset="0"/>
              </a:rPr>
              <a:t>rozwój pozarolniczych funkcji małych gospodarstw rolnych w zakresie tworzenia lub rozwijania:</a:t>
            </a:r>
            <a:endParaRPr lang="pl-PL" sz="18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gospodarstw agroturystycznych,</a:t>
            </a:r>
            <a:endParaRPr lang="pl-PL" sz="18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zagród edukacyjnych.</a:t>
            </a:r>
            <a:endParaRPr lang="pl-PL" sz="1800" dirty="0">
              <a:solidFill>
                <a:srgbClr val="000000"/>
              </a:solidFill>
              <a:effectLst/>
              <a:latin typeface="Calibri" panose="020F0502020204030204" pitchFamily="34" charset="0"/>
              <a:ea typeface="Times New Roman" panose="02020603050405020304" pitchFamily="18" charset="0"/>
            </a:endParaRPr>
          </a:p>
          <a:p>
            <a:endParaRPr lang="pl-PL" dirty="0"/>
          </a:p>
        </p:txBody>
      </p:sp>
      <p:sp>
        <p:nvSpPr>
          <p:cNvPr id="13" name="Tytuł 1">
            <a:extLst>
              <a:ext uri="{FF2B5EF4-FFF2-40B4-BE49-F238E27FC236}">
                <a16:creationId xmlns:a16="http://schemas.microsoft.com/office/drawing/2014/main" id="{415928F1-FE55-9478-5A9B-2E5BD0FD01E9}"/>
              </a:ext>
            </a:extLst>
          </p:cNvPr>
          <p:cNvSpPr txBox="1">
            <a:spLocks/>
          </p:cNvSpPr>
          <p:nvPr/>
        </p:nvSpPr>
        <p:spPr>
          <a:xfrm>
            <a:off x="476250" y="294005"/>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l-PL" sz="2400" b="1" dirty="0">
                <a:solidFill>
                  <a:schemeClr val="accent1"/>
                </a:solidFill>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P.1.1    BORY TUCHOLSKIE  NATURALNIE! – przedsiębiorczość</a:t>
            </a:r>
            <a:br>
              <a:rPr lang="pl-PL" sz="2400" b="1" dirty="0">
                <a:solidFill>
                  <a:srgbClr val="C00000"/>
                </a:solidFill>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6368085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P.1.1    BORY TUCHOLSKIE  NATURALNIE! – przedsiębiorczość</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10" name="Symbol zastępczy zawartości 9">
            <a:extLst>
              <a:ext uri="{FF2B5EF4-FFF2-40B4-BE49-F238E27FC236}">
                <a16:creationId xmlns:a16="http://schemas.microsoft.com/office/drawing/2014/main" id="{0F1C30E4-AEC5-BFE0-E6BB-B524C967B5C6}"/>
              </a:ext>
            </a:extLst>
          </p:cNvPr>
          <p:cNvSpPr>
            <a:spLocks noGrp="1"/>
          </p:cNvSpPr>
          <p:nvPr>
            <p:ph idx="1"/>
          </p:nvPr>
        </p:nvSpPr>
        <p:spPr>
          <a:xfrm>
            <a:off x="838200" y="1825624"/>
            <a:ext cx="10515600" cy="4849495"/>
          </a:xfrm>
        </p:spPr>
        <p:txBody>
          <a:bodyPr>
            <a:normAutofit fontScale="55000" lnSpcReduction="20000"/>
          </a:bodyPr>
          <a:lstStyle/>
          <a:p>
            <a:pPr>
              <a:lnSpc>
                <a:spcPct val="115000"/>
              </a:lnSpc>
            </a:pPr>
            <a:r>
              <a:rPr lang="pl-PL" sz="2900" b="1" dirty="0">
                <a:effectLst/>
                <a:latin typeface="Times New Roman" panose="02020603050405020304" pitchFamily="18" charset="0"/>
                <a:ea typeface="Times New Roman" panose="02020603050405020304" pitchFamily="18" charset="0"/>
              </a:rPr>
              <a:t>Kwota wsparcia w ramach LSR:</a:t>
            </a:r>
            <a:endParaRPr lang="pl-PL" sz="2900" dirty="0">
              <a:effectLst/>
              <a:latin typeface="Times New Roman" panose="02020603050405020304" pitchFamily="18" charset="0"/>
              <a:ea typeface="Times New Roman" panose="02020603050405020304" pitchFamily="18" charset="0"/>
            </a:endParaRPr>
          </a:p>
          <a:p>
            <a:pPr algn="just">
              <a:lnSpc>
                <a:spcPct val="115000"/>
              </a:lnSpc>
            </a:pPr>
            <a:r>
              <a:rPr lang="pl-PL" sz="2900" dirty="0">
                <a:effectLst/>
                <a:latin typeface="Times New Roman" panose="02020603050405020304" pitchFamily="18" charset="0"/>
                <a:ea typeface="Times New Roman" panose="02020603050405020304" pitchFamily="18" charset="0"/>
              </a:rPr>
              <a:t>Minimalna wartość wsparcia kosztów kwalifikowalnych na poziomie operacji: </a:t>
            </a:r>
            <a:r>
              <a:rPr lang="pl-PL" sz="2900" b="1" dirty="0">
                <a:effectLst/>
                <a:latin typeface="Times New Roman" panose="02020603050405020304" pitchFamily="18" charset="0"/>
                <a:ea typeface="Times New Roman" panose="02020603050405020304" pitchFamily="18" charset="0"/>
              </a:rPr>
              <a:t>50 tys. zł </a:t>
            </a:r>
            <a:endParaRPr lang="pl-PL" sz="2900" dirty="0">
              <a:effectLst/>
              <a:latin typeface="Times New Roman" panose="02020603050405020304" pitchFamily="18" charset="0"/>
              <a:ea typeface="Times New Roman" panose="02020603050405020304" pitchFamily="18" charset="0"/>
            </a:endParaRPr>
          </a:p>
          <a:p>
            <a:pPr algn="just">
              <a:lnSpc>
                <a:spcPct val="115000"/>
              </a:lnSpc>
            </a:pPr>
            <a:r>
              <a:rPr lang="pl-PL" sz="2900" dirty="0">
                <a:effectLst/>
                <a:latin typeface="Times New Roman" panose="02020603050405020304" pitchFamily="18" charset="0"/>
                <a:ea typeface="Times New Roman" panose="02020603050405020304" pitchFamily="18" charset="0"/>
              </a:rPr>
              <a:t>Maksymalna wartość dofinansowania na poziomie operacji:</a:t>
            </a:r>
          </a:p>
          <a:p>
            <a:pPr marL="342900" lvl="0" indent="-342900" algn="just">
              <a:lnSpc>
                <a:spcPct val="115000"/>
              </a:lnSpc>
              <a:buFont typeface="Symbol" panose="05050102010706020507" pitchFamily="18" charset="2"/>
              <a:buChar char=""/>
            </a:pPr>
            <a:r>
              <a:rPr lang="pl-PL" sz="2900" dirty="0">
                <a:effectLst/>
                <a:latin typeface="Times New Roman" panose="02020603050405020304" pitchFamily="18" charset="0"/>
                <a:ea typeface="Times New Roman" panose="02020603050405020304" pitchFamily="18" charset="0"/>
              </a:rPr>
              <a:t>podejmowanie pozarolniczej działalności gospodarczej przez osoby fizyczne - dotacja w postaci ryczałtu </a:t>
            </a:r>
            <a:r>
              <a:rPr lang="pl-PL" sz="2900" b="1" dirty="0">
                <a:effectLst/>
                <a:latin typeface="Times New Roman" panose="02020603050405020304" pitchFamily="18" charset="0"/>
                <a:ea typeface="Times New Roman" panose="02020603050405020304" pitchFamily="18" charset="0"/>
              </a:rPr>
              <a:t>do</a:t>
            </a:r>
            <a:r>
              <a:rPr lang="pl-PL" sz="2900" dirty="0">
                <a:effectLst/>
                <a:latin typeface="Times New Roman" panose="02020603050405020304" pitchFamily="18" charset="0"/>
                <a:ea typeface="Times New Roman" panose="02020603050405020304" pitchFamily="18" charset="0"/>
              </a:rPr>
              <a:t> </a:t>
            </a:r>
            <a:r>
              <a:rPr lang="pl-PL" sz="2900" b="1" dirty="0">
                <a:effectLst/>
                <a:latin typeface="Times New Roman" panose="02020603050405020304" pitchFamily="18" charset="0"/>
                <a:ea typeface="Times New Roman" panose="02020603050405020304" pitchFamily="18" charset="0"/>
              </a:rPr>
              <a:t>150 tys. zł</a:t>
            </a:r>
            <a:r>
              <a:rPr lang="pl-PL" sz="2900" dirty="0">
                <a:effectLst/>
                <a:latin typeface="Times New Roman" panose="02020603050405020304" pitchFamily="18" charset="0"/>
                <a:ea typeface="Times New Roman" panose="02020603050405020304" pitchFamily="18" charset="0"/>
              </a:rPr>
              <a:t>;</a:t>
            </a:r>
          </a:p>
          <a:p>
            <a:pPr marL="342900" lvl="0" indent="-342900" algn="just">
              <a:lnSpc>
                <a:spcPct val="115000"/>
              </a:lnSpc>
              <a:buFont typeface="Symbol" panose="05050102010706020507" pitchFamily="18" charset="2"/>
              <a:buChar char=""/>
            </a:pPr>
            <a:r>
              <a:rPr lang="pl-PL" sz="2900" dirty="0">
                <a:effectLst/>
                <a:latin typeface="Times New Roman" panose="02020603050405020304" pitchFamily="18" charset="0"/>
                <a:ea typeface="Times New Roman" panose="02020603050405020304" pitchFamily="18" charset="0"/>
              </a:rPr>
              <a:t>rozwijanie pozarolniczej działalności gospodarczej – dotacja w postaci refundacji kosztów  kwalifikowalnych </a:t>
            </a:r>
            <a:r>
              <a:rPr lang="pl-PL" sz="2900" b="1" dirty="0">
                <a:effectLst/>
                <a:latin typeface="Times New Roman" panose="02020603050405020304" pitchFamily="18" charset="0"/>
                <a:ea typeface="Times New Roman" panose="02020603050405020304" pitchFamily="18" charset="0"/>
              </a:rPr>
              <a:t>do</a:t>
            </a:r>
            <a:r>
              <a:rPr lang="pl-PL" sz="2900" dirty="0">
                <a:effectLst/>
                <a:latin typeface="Times New Roman" panose="02020603050405020304" pitchFamily="18" charset="0"/>
                <a:ea typeface="Times New Roman" panose="02020603050405020304" pitchFamily="18" charset="0"/>
              </a:rPr>
              <a:t> </a:t>
            </a:r>
            <a:r>
              <a:rPr lang="pl-PL" sz="2900" b="1" dirty="0">
                <a:effectLst/>
                <a:latin typeface="Times New Roman" panose="02020603050405020304" pitchFamily="18" charset="0"/>
                <a:ea typeface="Times New Roman" panose="02020603050405020304" pitchFamily="18" charset="0"/>
              </a:rPr>
              <a:t>300 tys. zł.</a:t>
            </a:r>
            <a:endParaRPr lang="pl-PL" sz="29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pl-PL" sz="2900" dirty="0">
                <a:effectLst/>
                <a:latin typeface="Times New Roman" panose="02020603050405020304" pitchFamily="18" charset="0"/>
                <a:ea typeface="Times New Roman" panose="02020603050405020304" pitchFamily="18" charset="0"/>
              </a:rPr>
              <a:t>rozwój pozarolniczych funkcji gospodarstw rolnych w zakresie tworzenia lub rozwijania gospodarstw agroturystycznych oraz zagród edukacyjnych – dotacja w postaci ryczałtu/refundacji </a:t>
            </a:r>
            <a:r>
              <a:rPr lang="pl-PL" sz="2900" b="1" dirty="0">
                <a:effectLst/>
                <a:latin typeface="Times New Roman" panose="02020603050405020304" pitchFamily="18" charset="0"/>
                <a:ea typeface="Times New Roman" panose="02020603050405020304" pitchFamily="18" charset="0"/>
              </a:rPr>
              <a:t>do 150 tys.</a:t>
            </a:r>
            <a:endParaRPr lang="pl-PL" sz="2900" dirty="0">
              <a:effectLst/>
              <a:latin typeface="Times New Roman" panose="02020603050405020304" pitchFamily="18" charset="0"/>
              <a:ea typeface="Times New Roman" panose="02020603050405020304" pitchFamily="18" charset="0"/>
            </a:endParaRPr>
          </a:p>
          <a:p>
            <a:pPr marL="0" indent="0">
              <a:lnSpc>
                <a:spcPct val="115000"/>
              </a:lnSpc>
              <a:buNone/>
            </a:pPr>
            <a:endParaRPr lang="pl-PL" sz="2900" dirty="0">
              <a:effectLst/>
              <a:latin typeface="Times New Roman" panose="02020603050405020304" pitchFamily="18" charset="0"/>
              <a:ea typeface="Times New Roman" panose="02020603050405020304" pitchFamily="18" charset="0"/>
            </a:endParaRPr>
          </a:p>
          <a:p>
            <a:pPr>
              <a:lnSpc>
                <a:spcPct val="115000"/>
              </a:lnSpc>
            </a:pPr>
            <a:r>
              <a:rPr lang="pl-PL" sz="2900" b="1" dirty="0">
                <a:effectLst/>
                <a:latin typeface="Times New Roman" panose="02020603050405020304" pitchFamily="18" charset="0"/>
                <a:ea typeface="Times New Roman" panose="02020603050405020304" pitchFamily="18" charset="0"/>
              </a:rPr>
              <a:t>Maksymalny poziom współfinansowania</a:t>
            </a:r>
            <a:r>
              <a:rPr lang="pl-PL" sz="2900" dirty="0">
                <a:effectLst/>
                <a:latin typeface="Times New Roman" panose="02020603050405020304" pitchFamily="18" charset="0"/>
                <a:ea typeface="Times New Roman" panose="02020603050405020304" pitchFamily="18" charset="0"/>
              </a:rPr>
              <a:t>:</a:t>
            </a:r>
          </a:p>
          <a:p>
            <a:pPr algn="just">
              <a:lnSpc>
                <a:spcPct val="115000"/>
              </a:lnSpc>
            </a:pPr>
            <a:r>
              <a:rPr lang="pl-PL" sz="2900" dirty="0">
                <a:effectLst/>
                <a:latin typeface="Times New Roman" panose="02020603050405020304" pitchFamily="18" charset="0"/>
                <a:ea typeface="Times New Roman" panose="02020603050405020304" pitchFamily="18" charset="0"/>
              </a:rPr>
              <a:t>do 65% kosztów kwalifikowalnych, z wyłączeniem operacji realizowanych w ramach rozwoju pozarolniczych funkcji małych gospodarstw rolnych,</a:t>
            </a:r>
          </a:p>
          <a:p>
            <a:pPr algn="just">
              <a:lnSpc>
                <a:spcPct val="115000"/>
              </a:lnSpc>
            </a:pPr>
            <a:r>
              <a:rPr lang="pl-PL" sz="2900" dirty="0">
                <a:effectLst/>
                <a:latin typeface="Times New Roman" panose="02020603050405020304" pitchFamily="18" charset="0"/>
                <a:ea typeface="Times New Roman" panose="02020603050405020304" pitchFamily="18" charset="0"/>
              </a:rPr>
              <a:t>do 85% kosztów kwalifikowalnych w przypadku operacji realizowanych w ramach rozwoju pozarolniczych funkcji małych gospodarstw rolnych.</a:t>
            </a:r>
          </a:p>
          <a:p>
            <a:pPr>
              <a:lnSpc>
                <a:spcPct val="115000"/>
              </a:lnSpc>
            </a:pPr>
            <a:r>
              <a:rPr lang="pl-PL" sz="2900" b="1" dirty="0">
                <a:effectLst/>
                <a:latin typeface="Times New Roman" panose="02020603050405020304" pitchFamily="18" charset="0"/>
                <a:ea typeface="Times New Roman" panose="02020603050405020304" pitchFamily="18" charset="0"/>
              </a:rPr>
              <a:t> </a:t>
            </a:r>
            <a:endParaRPr lang="pl-PL" sz="2900" dirty="0">
              <a:effectLst/>
              <a:latin typeface="Times New Roman" panose="02020603050405020304" pitchFamily="18" charset="0"/>
              <a:ea typeface="Times New Roman" panose="02020603050405020304" pitchFamily="18" charset="0"/>
            </a:endParaRPr>
          </a:p>
          <a:p>
            <a:endParaRPr lang="pl-PL" dirty="0"/>
          </a:p>
        </p:txBody>
      </p:sp>
    </p:spTree>
    <p:extLst>
      <p:ext uri="{BB962C8B-B14F-4D97-AF65-F5344CB8AC3E}">
        <p14:creationId xmlns:p14="http://schemas.microsoft.com/office/powerpoint/2010/main" val="30546107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P.1.1    BORY TUCHOLSKIE  NATURALNIE! – przedsiębiorczość</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10" name="Symbol zastępczy zawartości 9">
            <a:extLst>
              <a:ext uri="{FF2B5EF4-FFF2-40B4-BE49-F238E27FC236}">
                <a16:creationId xmlns:a16="http://schemas.microsoft.com/office/drawing/2014/main" id="{0F1C30E4-AEC5-BFE0-E6BB-B524C967B5C6}"/>
              </a:ext>
            </a:extLst>
          </p:cNvPr>
          <p:cNvSpPr>
            <a:spLocks noGrp="1"/>
          </p:cNvSpPr>
          <p:nvPr>
            <p:ph idx="1"/>
          </p:nvPr>
        </p:nvSpPr>
        <p:spPr>
          <a:xfrm>
            <a:off x="838200" y="1825624"/>
            <a:ext cx="10515600" cy="4849495"/>
          </a:xfrm>
        </p:spPr>
        <p:txBody>
          <a:bodyPr>
            <a:normAutofit/>
          </a:bodyPr>
          <a:lstStyle/>
          <a:p>
            <a:pPr>
              <a:lnSpc>
                <a:spcPct val="115000"/>
              </a:lnSpc>
            </a:pPr>
            <a:r>
              <a:rPr lang="pl-PL" sz="2900" b="1" dirty="0">
                <a:effectLst/>
                <a:latin typeface="Times New Roman" panose="02020603050405020304" pitchFamily="18" charset="0"/>
                <a:ea typeface="Times New Roman" panose="02020603050405020304" pitchFamily="18" charset="0"/>
              </a:rPr>
              <a:t> </a:t>
            </a:r>
            <a:endParaRPr lang="pl-PL" sz="2900" dirty="0">
              <a:effectLst/>
              <a:latin typeface="Times New Roman" panose="02020603050405020304" pitchFamily="18" charset="0"/>
              <a:ea typeface="Times New Roman" panose="02020603050405020304" pitchFamily="18" charset="0"/>
            </a:endParaRPr>
          </a:p>
          <a:p>
            <a:endParaRPr lang="pl-PL" dirty="0"/>
          </a:p>
        </p:txBody>
      </p:sp>
      <p:graphicFrame>
        <p:nvGraphicFramePr>
          <p:cNvPr id="3" name="Tabela 2">
            <a:extLst>
              <a:ext uri="{FF2B5EF4-FFF2-40B4-BE49-F238E27FC236}">
                <a16:creationId xmlns:a16="http://schemas.microsoft.com/office/drawing/2014/main" id="{F129D130-1083-2283-30B1-BEEEDD9C7227}"/>
              </a:ext>
            </a:extLst>
          </p:cNvPr>
          <p:cNvGraphicFramePr>
            <a:graphicFrameLocks noGrp="1"/>
          </p:cNvGraphicFramePr>
          <p:nvPr>
            <p:extLst>
              <p:ext uri="{D42A27DB-BD31-4B8C-83A1-F6EECF244321}">
                <p14:modId xmlns:p14="http://schemas.microsoft.com/office/powerpoint/2010/main" val="777394700"/>
              </p:ext>
            </p:extLst>
          </p:nvPr>
        </p:nvGraphicFramePr>
        <p:xfrm>
          <a:off x="1188720" y="1825624"/>
          <a:ext cx="9955530" cy="4097440"/>
        </p:xfrm>
        <a:graphic>
          <a:graphicData uri="http://schemas.openxmlformats.org/drawingml/2006/table">
            <a:tbl>
              <a:tblPr firstRow="1" firstCol="1" bandRow="1">
                <a:tableStyleId>{5C22544A-7EE6-4342-B048-85BDC9FD1C3A}</a:tableStyleId>
              </a:tblPr>
              <a:tblGrid>
                <a:gridCol w="4977765">
                  <a:extLst>
                    <a:ext uri="{9D8B030D-6E8A-4147-A177-3AD203B41FA5}">
                      <a16:colId xmlns:a16="http://schemas.microsoft.com/office/drawing/2014/main" val="1520312099"/>
                    </a:ext>
                  </a:extLst>
                </a:gridCol>
                <a:gridCol w="4977765">
                  <a:extLst>
                    <a:ext uri="{9D8B030D-6E8A-4147-A177-3AD203B41FA5}">
                      <a16:colId xmlns:a16="http://schemas.microsoft.com/office/drawing/2014/main" val="2091232792"/>
                    </a:ext>
                  </a:extLst>
                </a:gridCol>
              </a:tblGrid>
              <a:tr h="351828">
                <a:tc>
                  <a:txBody>
                    <a:bodyPr/>
                    <a:lstStyle/>
                    <a:p>
                      <a:pPr algn="ctr">
                        <a:lnSpc>
                          <a:spcPct val="115000"/>
                        </a:lnSpc>
                      </a:pPr>
                      <a:r>
                        <a:rPr lang="pl-PL" sz="1800" kern="100" dirty="0">
                          <a:effectLst/>
                        </a:rPr>
                        <a:t>Produkty</a:t>
                      </a:r>
                      <a:endParaRPr lang="pl-PL" sz="180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pl-PL" sz="1800" kern="100">
                          <a:effectLst/>
                        </a:rPr>
                        <a:t>Rezultaty</a:t>
                      </a:r>
                      <a:endParaRPr lang="pl-PL" sz="1800" kern="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92825143"/>
                  </a:ext>
                </a:extLst>
              </a:tr>
              <a:tr h="1102987">
                <a:tc rowSpan="2">
                  <a:txBody>
                    <a:bodyPr/>
                    <a:lstStyle/>
                    <a:p>
                      <a:pPr>
                        <a:lnSpc>
                          <a:spcPct val="115000"/>
                        </a:lnSpc>
                        <a:spcAft>
                          <a:spcPts val="800"/>
                        </a:spcAft>
                      </a:pPr>
                      <a:r>
                        <a:rPr lang="pl-PL" sz="1800" kern="100" dirty="0">
                          <a:effectLst/>
                        </a:rPr>
                        <a:t>liczba udzielonych dotacji wspierających przedsiębiorcze postawy mieszkańców w branży turystycznej oraz gospodarki czasu wolnego, w tym w zakresie agroturystyki i zagród edukacyjnych</a:t>
                      </a:r>
                    </a:p>
                    <a:p>
                      <a:pPr>
                        <a:lnSpc>
                          <a:spcPct val="115000"/>
                        </a:lnSpc>
                      </a:pPr>
                      <a:r>
                        <a:rPr lang="pl-PL" sz="1800" u="sng" kern="100" dirty="0">
                          <a:effectLst/>
                        </a:rPr>
                        <a:t>Jednostka miary</a:t>
                      </a:r>
                      <a:r>
                        <a:rPr lang="pl-PL" sz="1800" kern="100" dirty="0">
                          <a:effectLst/>
                        </a:rPr>
                        <a:t>: sztuka (13 sztuk)</a:t>
                      </a:r>
                      <a:endParaRPr lang="pl-PL" sz="1800" kern="100" dirty="0">
                        <a:effectLst/>
                        <a:latin typeface="Times New Roman" panose="02020603050405020304" pitchFamily="18" charset="0"/>
                        <a:ea typeface="Times New Roman" panose="02020603050405020304" pitchFamily="18" charset="0"/>
                      </a:endParaRPr>
                    </a:p>
                  </a:txBody>
                  <a:tcPr marL="68580" marR="68580" marT="0" marB="0"/>
                </a:tc>
                <a:tc>
                  <a:txBody>
                    <a:bodyPr/>
                    <a:lstStyle/>
                    <a:p>
                      <a:pPr>
                        <a:lnSpc>
                          <a:spcPct val="115000"/>
                        </a:lnSpc>
                      </a:pPr>
                      <a:r>
                        <a:rPr lang="pl-PL" sz="1800" kern="100" dirty="0">
                          <a:effectLst/>
                        </a:rPr>
                        <a:t>R.37 Wzrost gospodarczy i zatrudnienie na obszarach wiejskich: nowe miejsca pracy objęte wsparciem w ramach projektów WPR. </a:t>
                      </a:r>
                    </a:p>
                    <a:p>
                      <a:pPr>
                        <a:lnSpc>
                          <a:spcPct val="115000"/>
                        </a:lnSpc>
                      </a:pPr>
                      <a:r>
                        <a:rPr lang="pl-PL" sz="1800" u="sng" kern="100" dirty="0">
                          <a:effectLst/>
                        </a:rPr>
                        <a:t>Jednostka miary</a:t>
                      </a:r>
                      <a:r>
                        <a:rPr lang="pl-PL" sz="1800" kern="100" dirty="0">
                          <a:effectLst/>
                        </a:rPr>
                        <a:t>: liczba utworzonych miejsc pracy</a:t>
                      </a:r>
                    </a:p>
                    <a:p>
                      <a:pPr>
                        <a:lnSpc>
                          <a:spcPct val="115000"/>
                        </a:lnSpc>
                      </a:pPr>
                      <a:r>
                        <a:rPr lang="pl-PL" sz="1800" u="sng" kern="1200" dirty="0">
                          <a:solidFill>
                            <a:schemeClr val="dk1"/>
                          </a:solidFill>
                          <a:effectLst/>
                          <a:latin typeface="+mn-lt"/>
                          <a:ea typeface="+mn-ea"/>
                          <a:cs typeface="+mn-cs"/>
                        </a:rPr>
                        <a:t>Planowana wartość docelowa</a:t>
                      </a:r>
                      <a:r>
                        <a:rPr lang="pl-PL" sz="1800" kern="1200" dirty="0">
                          <a:solidFill>
                            <a:schemeClr val="dk1"/>
                          </a:solidFill>
                          <a:effectLst/>
                          <a:latin typeface="+mn-lt"/>
                          <a:ea typeface="+mn-ea"/>
                          <a:cs typeface="+mn-cs"/>
                        </a:rPr>
                        <a:t>: 3 utworzone miejsca pracy</a:t>
                      </a:r>
                      <a:endParaRPr lang="pl-PL" sz="1800" kern="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917924738"/>
                  </a:ext>
                </a:extLst>
              </a:tr>
              <a:tr h="1478568">
                <a:tc vMerge="1">
                  <a:txBody>
                    <a:bodyPr/>
                    <a:lstStyle/>
                    <a:p>
                      <a:endParaRPr lang="pl-PL"/>
                    </a:p>
                  </a:txBody>
                  <a:tcPr/>
                </a:tc>
                <a:tc>
                  <a:txBody>
                    <a:bodyPr/>
                    <a:lstStyle/>
                    <a:p>
                      <a:pPr>
                        <a:lnSpc>
                          <a:spcPct val="115000"/>
                        </a:lnSpc>
                      </a:pPr>
                      <a:r>
                        <a:rPr lang="pl-PL" sz="1800" kern="100" dirty="0">
                          <a:effectLst/>
                        </a:rPr>
                        <a:t>R.39 Rozwój gospodarki wiejskiej: liczba przedsiębiorstw rolnych, w tym przedsiębiorstw zajmujących się </a:t>
                      </a:r>
                      <a:r>
                        <a:rPr lang="pl-PL" sz="1800" kern="100" dirty="0" err="1">
                          <a:effectLst/>
                        </a:rPr>
                        <a:t>biogospodarką</a:t>
                      </a:r>
                      <a:r>
                        <a:rPr lang="pl-PL" sz="1800" kern="100" dirty="0">
                          <a:effectLst/>
                        </a:rPr>
                        <a:t>, rozwiniętych dzięki wsparciu w ramach WPR.</a:t>
                      </a:r>
                    </a:p>
                    <a:p>
                      <a:pPr>
                        <a:lnSpc>
                          <a:spcPct val="115000"/>
                        </a:lnSpc>
                      </a:pPr>
                      <a:r>
                        <a:rPr lang="pl-PL" sz="1800" u="sng" kern="100" dirty="0">
                          <a:effectLst/>
                        </a:rPr>
                        <a:t>Jednostka miary</a:t>
                      </a:r>
                      <a:r>
                        <a:rPr lang="pl-PL" sz="1800" kern="100" dirty="0">
                          <a:effectLst/>
                        </a:rPr>
                        <a:t>: liczba przedsiębiorstw</a:t>
                      </a:r>
                    </a:p>
                    <a:p>
                      <a:pPr>
                        <a:lnSpc>
                          <a:spcPct val="115000"/>
                        </a:lnSpc>
                      </a:pPr>
                      <a:r>
                        <a:rPr lang="pl-PL" sz="1800" u="sng" kern="1200" dirty="0">
                          <a:solidFill>
                            <a:schemeClr val="dk1"/>
                          </a:solidFill>
                          <a:effectLst/>
                          <a:latin typeface="+mn-lt"/>
                          <a:ea typeface="+mn-ea"/>
                          <a:cs typeface="+mn-cs"/>
                        </a:rPr>
                        <a:t>Planowana wartość docelowa</a:t>
                      </a:r>
                      <a:r>
                        <a:rPr lang="pl-PL" sz="1800" kern="1200" dirty="0">
                          <a:solidFill>
                            <a:schemeClr val="dk1"/>
                          </a:solidFill>
                          <a:effectLst/>
                          <a:latin typeface="+mn-lt"/>
                          <a:ea typeface="+mn-ea"/>
                          <a:cs typeface="+mn-cs"/>
                        </a:rPr>
                        <a:t>: 13 przedsiębiorstw</a:t>
                      </a:r>
                      <a:endParaRPr lang="pl-PL" sz="1800" kern="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715431056"/>
                  </a:ext>
                </a:extLst>
              </a:tr>
            </a:tbl>
          </a:graphicData>
        </a:graphic>
      </p:graphicFrame>
    </p:spTree>
    <p:extLst>
      <p:ext uri="{BB962C8B-B14F-4D97-AF65-F5344CB8AC3E}">
        <p14:creationId xmlns:p14="http://schemas.microsoft.com/office/powerpoint/2010/main" val="3956041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P.1.2    BORY TUCHOLSKIE  NATURALNIE! – infrastruktura</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10" name="Symbol zastępczy zawartości 9">
            <a:extLst>
              <a:ext uri="{FF2B5EF4-FFF2-40B4-BE49-F238E27FC236}">
                <a16:creationId xmlns:a16="http://schemas.microsoft.com/office/drawing/2014/main" id="{0F1C30E4-AEC5-BFE0-E6BB-B524C967B5C6}"/>
              </a:ext>
            </a:extLst>
          </p:cNvPr>
          <p:cNvSpPr>
            <a:spLocks noGrp="1"/>
          </p:cNvSpPr>
          <p:nvPr>
            <p:ph idx="1"/>
          </p:nvPr>
        </p:nvSpPr>
        <p:spPr>
          <a:xfrm>
            <a:off x="518160" y="1690688"/>
            <a:ext cx="11437620" cy="4984431"/>
          </a:xfrm>
        </p:spPr>
        <p:txBody>
          <a:bodyPr>
            <a:normAutofit fontScale="92500" lnSpcReduction="10000"/>
          </a:bodyPr>
          <a:lstStyle/>
          <a:p>
            <a:pPr marL="0" indent="0" algn="just">
              <a:lnSpc>
                <a:spcPct val="115000"/>
              </a:lnSpc>
              <a:buNone/>
            </a:pPr>
            <a:r>
              <a:rPr lang="pl-PL"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W ramach przedsięwzięcia planuje się wspieranie operacji w zakresach wskazanych w PS WPR: </a:t>
            </a:r>
          </a:p>
          <a:p>
            <a:pPr algn="just">
              <a:lnSpc>
                <a:spcPct val="115000"/>
              </a:lnSpc>
            </a:pPr>
            <a:r>
              <a:rPr lang="pl-PL"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poprawa dostępu do małej infrastruktury publicznej (inwestycje infrastrukturalne)</a:t>
            </a:r>
          </a:p>
          <a:p>
            <a:pPr algn="just">
              <a:lnSpc>
                <a:spcPct val="115000"/>
              </a:lnSpc>
            </a:pP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poprawa dostępu do usług dla lokalnych społeczności (z wyłączeniem inwestycji infrastrukturalnych  oraz operacji w zakresie rozwoju przedsiębiorczości i rozwoju pozarolniczych funkcji gospodarstw rolnych) – np. </a:t>
            </a:r>
            <a:r>
              <a:rPr lang="pl-PL"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zakup wyposażenia służącego poprawie dostępu do usług czasu wolnego (rekreacyjnych, kulturalnych, edukacyjnych). </a:t>
            </a:r>
            <a:endPar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endParaRPr lang="pl-PL"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pPr>
            <a:r>
              <a:rPr lang="pl-PL" sz="19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Projekty infrastrukturalne muszą mieć charakter niekomercyjny.</a:t>
            </a:r>
          </a:p>
          <a:p>
            <a:pPr marL="0" indent="0" algn="just">
              <a:lnSpc>
                <a:spcPct val="115000"/>
              </a:lnSpc>
              <a:buNone/>
            </a:pP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Przykładowa lista  operacji:</a:t>
            </a:r>
          </a:p>
          <a:p>
            <a:pPr algn="just">
              <a:lnSpc>
                <a:spcPct val="115000"/>
              </a:lnSpc>
            </a:pP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amfiteatry, sceny do organizacji wydarzeń plenerowych, wiaty, publiczne toalety, pomosty, przebieralnie, siłownie, boiska, </a:t>
            </a:r>
            <a:r>
              <a:rPr lang="pl-PL" sz="1900" b="1" dirty="0" err="1">
                <a:effectLst/>
                <a:latin typeface="Times New Roman" panose="02020603050405020304" pitchFamily="18" charset="0"/>
                <a:ea typeface="Times New Roman" panose="02020603050405020304" pitchFamily="18" charset="0"/>
                <a:cs typeface="Times New Roman" panose="02020603050405020304" pitchFamily="18" charset="0"/>
              </a:rPr>
              <a:t>skateparki</a:t>
            </a: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pl-PL" sz="1900" b="1" dirty="0" err="1">
                <a:effectLst/>
                <a:latin typeface="Times New Roman" panose="02020603050405020304" pitchFamily="18" charset="0"/>
                <a:ea typeface="Times New Roman" panose="02020603050405020304" pitchFamily="18" charset="0"/>
                <a:cs typeface="Times New Roman" panose="02020603050405020304" pitchFamily="18" charset="0"/>
              </a:rPr>
              <a:t>pumptraki</a:t>
            </a: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 ścianki wspinaczkowe, </a:t>
            </a:r>
            <a:r>
              <a:rPr lang="pl-PL" sz="1900" b="1" dirty="0" err="1">
                <a:effectLst/>
                <a:latin typeface="Times New Roman" panose="02020603050405020304" pitchFamily="18" charset="0"/>
                <a:ea typeface="Times New Roman" panose="02020603050405020304" pitchFamily="18" charset="0"/>
                <a:cs typeface="Times New Roman" panose="02020603050405020304" pitchFamily="18" charset="0"/>
              </a:rPr>
              <a:t>bezasekuracyjne</a:t>
            </a:r>
            <a:r>
              <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rPr>
              <a:t> place zabaw, leśne parki rozrywki, zagospodarowanie parków i terenów zielonych, miejsca spotkań i wypoczynku dla osób starszych, a także dla ludzi młodych.</a:t>
            </a:r>
          </a:p>
          <a:p>
            <a:r>
              <a:rPr lang="pl-PL" sz="1900" b="1" kern="0" dirty="0">
                <a:effectLst/>
                <a:latin typeface="Times New Roman" panose="02020603050405020304" pitchFamily="18" charset="0"/>
                <a:ea typeface="Times New Roman" panose="02020603050405020304" pitchFamily="18" charset="0"/>
                <a:cs typeface="Times New Roman" panose="02020603050405020304" pitchFamily="18" charset="0"/>
              </a:rPr>
              <a:t>zakup wyposażenia sprzęt wodny, rowery, itp.</a:t>
            </a:r>
            <a:endParaRPr lang="pl-PL" sz="19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pl-PL" dirty="0"/>
          </a:p>
        </p:txBody>
      </p:sp>
    </p:spTree>
    <p:extLst>
      <p:ext uri="{BB962C8B-B14F-4D97-AF65-F5344CB8AC3E}">
        <p14:creationId xmlns:p14="http://schemas.microsoft.com/office/powerpoint/2010/main" val="2320623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38E1004-B2D9-46AF-8A9E-B51FF9943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8" y="5512117"/>
            <a:ext cx="2971800" cy="1533525"/>
          </a:xfrm>
          <a:prstGeom prst="rect">
            <a:avLst/>
          </a:prstGeom>
        </p:spPr>
      </p:pic>
      <p:sp>
        <p:nvSpPr>
          <p:cNvPr id="2" name="Tytuł 1">
            <a:extLst>
              <a:ext uri="{FF2B5EF4-FFF2-40B4-BE49-F238E27FC236}">
                <a16:creationId xmlns:a16="http://schemas.microsoft.com/office/drawing/2014/main" id="{D036D6BD-403C-425A-BA70-87BC1794AEA1}"/>
              </a:ext>
            </a:extLst>
          </p:cNvPr>
          <p:cNvSpPr>
            <a:spLocks noGrp="1"/>
          </p:cNvSpPr>
          <p:nvPr>
            <p:ph type="ctrTitle"/>
          </p:nvPr>
        </p:nvSpPr>
        <p:spPr>
          <a:xfrm>
            <a:off x="441202" y="3429000"/>
            <a:ext cx="9567797" cy="2201271"/>
          </a:xfrm>
        </p:spPr>
        <p:txBody>
          <a:bodyPr>
            <a:noAutofit/>
          </a:bodyPr>
          <a:lstStyle/>
          <a:p>
            <a:pPr algn="ctr">
              <a:lnSpc>
                <a:spcPct val="107000"/>
              </a:lnSpc>
              <a:spcAft>
                <a:spcPts val="800"/>
              </a:spcAft>
            </a:pPr>
            <a:br>
              <a:rPr lang="pl-PL" sz="3600" dirty="0">
                <a:solidFill>
                  <a:schemeClr val="accent2">
                    <a:lumMod val="50000"/>
                  </a:schemeClr>
                </a:solidFill>
                <a:latin typeface="Arial Narrow" panose="020B0606020202030204" pitchFamily="34" charset="0"/>
              </a:rPr>
            </a:br>
            <a:br>
              <a:rPr lang="pl-PL" sz="3600" dirty="0">
                <a:solidFill>
                  <a:schemeClr val="accent2">
                    <a:lumMod val="50000"/>
                  </a:schemeClr>
                </a:solidFill>
                <a:latin typeface="Arial Narrow" panose="020B0606020202030204" pitchFamily="34" charset="0"/>
              </a:rPr>
            </a:br>
            <a:br>
              <a:rPr lang="pl-PL" sz="3600" dirty="0">
                <a:solidFill>
                  <a:schemeClr val="accent2">
                    <a:lumMod val="50000"/>
                  </a:schemeClr>
                </a:solidFill>
                <a:latin typeface="Arial Narrow" panose="020B0606020202030204" pitchFamily="34"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W dniu 10.03.2023 r.</a:t>
            </a:r>
            <a:br>
              <a:rPr lang="pl-PL" sz="2800" dirty="0">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Zarząd Województwa Kujawsko-Pomorskiego (dalej: ZW), </a:t>
            </a: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na podstawie art. 6 Ustawy o rozwoju lokalnym z udziałem lokalnej społeczności z dnia 20 lutego 2015 r. (Dz. U. z 2022, poz. 943) </a:t>
            </a: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ogłasza konkurs </a:t>
            </a: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na wybór strategii rozwoju lokalnego </a:t>
            </a: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kierowanego przez społeczność (LSR) </a:t>
            </a:r>
            <a:b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8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na terenie województwa kujawsko-pomorskiego</a:t>
            </a:r>
            <a:br>
              <a:rPr lang="pl-PL" sz="1800" dirty="0">
                <a:effectLst/>
                <a:latin typeface="Calibri" panose="020F0502020204030204" pitchFamily="34" charset="0"/>
                <a:ea typeface="Calibri" panose="020F0502020204030204" pitchFamily="34" charset="0"/>
                <a:cs typeface="Times New Roman" panose="02020603050405020304" pitchFamily="18" charset="0"/>
              </a:rPr>
            </a:br>
            <a:endParaRPr lang="pl-PL" sz="3600" b="1" dirty="0">
              <a:solidFill>
                <a:schemeClr val="accent2">
                  <a:lumMod val="50000"/>
                </a:schemeClr>
              </a:solidFill>
              <a:latin typeface="Arial Narrow" panose="020B0606020202030204" pitchFamily="34" charset="0"/>
            </a:endParaRPr>
          </a:p>
        </p:txBody>
      </p:sp>
      <p:sp>
        <p:nvSpPr>
          <p:cNvPr id="4" name="pole tekstowe 3">
            <a:extLst>
              <a:ext uri="{FF2B5EF4-FFF2-40B4-BE49-F238E27FC236}">
                <a16:creationId xmlns:a16="http://schemas.microsoft.com/office/drawing/2014/main" id="{DE39B311-96B1-4E42-BA8A-6AE79327C24C}"/>
              </a:ext>
            </a:extLst>
          </p:cNvPr>
          <p:cNvSpPr txBox="1"/>
          <p:nvPr/>
        </p:nvSpPr>
        <p:spPr>
          <a:xfrm>
            <a:off x="143182" y="4040169"/>
            <a:ext cx="11562736" cy="369332"/>
          </a:xfrm>
          <a:prstGeom prst="rect">
            <a:avLst/>
          </a:prstGeom>
          <a:noFill/>
        </p:spPr>
        <p:txBody>
          <a:bodyPr wrap="square" rtlCol="0">
            <a:spAutoFit/>
          </a:bodyPr>
          <a:lstStyle/>
          <a:p>
            <a:pPr algn="ctr" eaLnBrk="1" hangingPunct="1"/>
            <a:r>
              <a:rPr lang="pl-PL" altLang="pl-PL" dirty="0">
                <a:solidFill>
                  <a:srgbClr val="17375E"/>
                </a:solidFill>
                <a:latin typeface="Arial Narrow" panose="020B0606020202030204" pitchFamily="34" charset="0"/>
              </a:rPr>
              <a:t>.</a:t>
            </a:r>
          </a:p>
        </p:txBody>
      </p:sp>
      <p:pic>
        <p:nvPicPr>
          <p:cNvPr id="7" name="Obraz 6">
            <a:extLst>
              <a:ext uri="{FF2B5EF4-FFF2-40B4-BE49-F238E27FC236}">
                <a16:creationId xmlns:a16="http://schemas.microsoft.com/office/drawing/2014/main" id="{BF1DA3A2-428A-EC1D-0F2A-FB0979559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0214" y="5850435"/>
            <a:ext cx="6629492" cy="817725"/>
          </a:xfrm>
          <a:prstGeom prst="rect">
            <a:avLst/>
          </a:prstGeom>
          <a:noFill/>
          <a:ln>
            <a:noFill/>
          </a:ln>
        </p:spPr>
      </p:pic>
      <p:pic>
        <p:nvPicPr>
          <p:cNvPr id="3" name="Symbol zastępczy zawartości 4">
            <a:extLst>
              <a:ext uri="{FF2B5EF4-FFF2-40B4-BE49-F238E27FC236}">
                <a16:creationId xmlns:a16="http://schemas.microsoft.com/office/drawing/2014/main" id="{63A17FB8-C73F-301F-648D-9DF23E918E53}"/>
              </a:ext>
            </a:extLst>
          </p:cNvPr>
          <p:cNvPicPr>
            <a:picLocks noChangeAspect="1"/>
          </p:cNvPicPr>
          <p:nvPr/>
        </p:nvPicPr>
        <p:blipFill>
          <a:blip r:embed="rId4"/>
          <a:stretch>
            <a:fillRect/>
          </a:stretch>
        </p:blipFill>
        <p:spPr>
          <a:xfrm>
            <a:off x="9051829" y="2524017"/>
            <a:ext cx="2937100" cy="1210567"/>
          </a:xfrm>
          <a:prstGeom prst="rect">
            <a:avLst/>
          </a:prstGeom>
        </p:spPr>
      </p:pic>
    </p:spTree>
    <p:extLst>
      <p:ext uri="{BB962C8B-B14F-4D97-AF65-F5344CB8AC3E}">
        <p14:creationId xmlns:p14="http://schemas.microsoft.com/office/powerpoint/2010/main" val="709180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P.1.2    BORY TUCHOLSKIE  NATURALNIE! – infrastruktura</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10" name="Symbol zastępczy zawartości 9">
            <a:extLst>
              <a:ext uri="{FF2B5EF4-FFF2-40B4-BE49-F238E27FC236}">
                <a16:creationId xmlns:a16="http://schemas.microsoft.com/office/drawing/2014/main" id="{0F1C30E4-AEC5-BFE0-E6BB-B524C967B5C6}"/>
              </a:ext>
            </a:extLst>
          </p:cNvPr>
          <p:cNvSpPr>
            <a:spLocks noGrp="1"/>
          </p:cNvSpPr>
          <p:nvPr>
            <p:ph idx="1"/>
          </p:nvPr>
        </p:nvSpPr>
        <p:spPr>
          <a:xfrm>
            <a:off x="741680" y="1690688"/>
            <a:ext cx="10612120" cy="4649151"/>
          </a:xfrm>
        </p:spPr>
        <p:txBody>
          <a:bodyPr>
            <a:normAutofit/>
          </a:bodyPr>
          <a:lstStyle/>
          <a:p>
            <a:pPr marL="0" indent="0">
              <a:lnSpc>
                <a:spcPct val="110000"/>
              </a:lnSpc>
              <a:buNone/>
            </a:pPr>
            <a:r>
              <a:rPr lang="pl-PL" sz="1900" b="1" dirty="0">
                <a:effectLst/>
                <a:latin typeface="Times New Roman" panose="02020603050405020304" pitchFamily="18" charset="0"/>
                <a:ea typeface="Times New Roman" panose="02020603050405020304" pitchFamily="18" charset="0"/>
              </a:rPr>
              <a:t>Kwota wsparcia w ramach LSR:</a:t>
            </a:r>
            <a:endParaRPr lang="pl-PL" sz="1900" dirty="0">
              <a:effectLst/>
              <a:latin typeface="Times New Roman" panose="02020603050405020304" pitchFamily="18" charset="0"/>
              <a:ea typeface="Times New Roman" panose="02020603050405020304" pitchFamily="18" charset="0"/>
            </a:endParaRPr>
          </a:p>
          <a:p>
            <a:pPr algn="just">
              <a:lnSpc>
                <a:spcPct val="110000"/>
              </a:lnSpc>
            </a:pPr>
            <a:r>
              <a:rPr lang="pl-PL" sz="1900" dirty="0">
                <a:effectLst/>
                <a:latin typeface="Times New Roman" panose="02020603050405020304" pitchFamily="18" charset="0"/>
                <a:ea typeface="Times New Roman" panose="02020603050405020304" pitchFamily="18" charset="0"/>
              </a:rPr>
              <a:t>Minimalna wartość wsparcia kosztów kwalifikowalnych na poziomie operacji: </a:t>
            </a:r>
            <a:r>
              <a:rPr lang="pl-PL" sz="1900" b="1" dirty="0">
                <a:effectLst/>
                <a:latin typeface="Times New Roman" panose="02020603050405020304" pitchFamily="18" charset="0"/>
                <a:ea typeface="Times New Roman" panose="02020603050405020304" pitchFamily="18" charset="0"/>
              </a:rPr>
              <a:t>50 tys. zł </a:t>
            </a:r>
            <a:endParaRPr lang="pl-PL" sz="1900" dirty="0">
              <a:effectLst/>
              <a:latin typeface="Times New Roman" panose="02020603050405020304" pitchFamily="18" charset="0"/>
              <a:ea typeface="Times New Roman" panose="02020603050405020304" pitchFamily="18" charset="0"/>
            </a:endParaRPr>
          </a:p>
          <a:p>
            <a:pPr algn="just">
              <a:lnSpc>
                <a:spcPct val="110000"/>
              </a:lnSpc>
            </a:pPr>
            <a:r>
              <a:rPr lang="pl-PL" sz="1900" dirty="0">
                <a:effectLst/>
                <a:latin typeface="Times New Roman" panose="02020603050405020304" pitchFamily="18" charset="0"/>
                <a:ea typeface="Times New Roman" panose="02020603050405020304" pitchFamily="18" charset="0"/>
              </a:rPr>
              <a:t>Maksymalna wartość dofinansowania na poziomie operacji: </a:t>
            </a:r>
            <a:r>
              <a:rPr lang="pl-PL" sz="1900" b="1" dirty="0">
                <a:effectLst/>
                <a:latin typeface="Times New Roman" panose="02020603050405020304" pitchFamily="18" charset="0"/>
                <a:ea typeface="Times New Roman" panose="02020603050405020304" pitchFamily="18" charset="0"/>
              </a:rPr>
              <a:t>300 tys. zł</a:t>
            </a:r>
            <a:endParaRPr lang="pl-PL" sz="1900" dirty="0">
              <a:effectLst/>
              <a:latin typeface="Times New Roman" panose="02020603050405020304" pitchFamily="18" charset="0"/>
              <a:ea typeface="Times New Roman" panose="02020603050405020304" pitchFamily="18" charset="0"/>
            </a:endParaRPr>
          </a:p>
          <a:p>
            <a:pPr>
              <a:lnSpc>
                <a:spcPct val="110000"/>
              </a:lnSpc>
            </a:pPr>
            <a:endParaRPr lang="pl-PL" sz="1900" dirty="0">
              <a:effectLst/>
              <a:latin typeface="Times New Roman" panose="02020603050405020304" pitchFamily="18" charset="0"/>
              <a:ea typeface="Times New Roman" panose="02020603050405020304" pitchFamily="18" charset="0"/>
            </a:endParaRPr>
          </a:p>
          <a:p>
            <a:pPr marL="0" indent="0">
              <a:lnSpc>
                <a:spcPct val="110000"/>
              </a:lnSpc>
              <a:buNone/>
            </a:pPr>
            <a:r>
              <a:rPr lang="pl-PL" sz="1900" b="1" dirty="0">
                <a:effectLst/>
                <a:latin typeface="Times New Roman" panose="02020603050405020304" pitchFamily="18" charset="0"/>
                <a:ea typeface="Times New Roman" panose="02020603050405020304" pitchFamily="18" charset="0"/>
              </a:rPr>
              <a:t>Maksymalny poziom współfinansowania</a:t>
            </a:r>
            <a:r>
              <a:rPr lang="pl-PL" sz="1900" dirty="0">
                <a:effectLst/>
                <a:latin typeface="Times New Roman" panose="02020603050405020304" pitchFamily="18" charset="0"/>
                <a:ea typeface="Times New Roman" panose="02020603050405020304" pitchFamily="18" charset="0"/>
              </a:rPr>
              <a:t>:</a:t>
            </a:r>
          </a:p>
          <a:p>
            <a:pPr>
              <a:lnSpc>
                <a:spcPct val="110000"/>
              </a:lnSpc>
            </a:pPr>
            <a:r>
              <a:rPr lang="pl-PL" sz="1900" dirty="0">
                <a:effectLst/>
                <a:latin typeface="Times New Roman" panose="02020603050405020304" pitchFamily="18" charset="0"/>
                <a:ea typeface="Times New Roman" panose="02020603050405020304" pitchFamily="18" charset="0"/>
              </a:rPr>
              <a:t>jednostki sektora finansów publicznych – do 75% kosztów kwalifikowalnych</a:t>
            </a:r>
          </a:p>
          <a:p>
            <a:pPr>
              <a:lnSpc>
                <a:spcPct val="110000"/>
              </a:lnSpc>
            </a:pPr>
            <a:endParaRPr lang="pl-PL" sz="1900" dirty="0">
              <a:effectLst/>
              <a:latin typeface="Times New Roman" panose="02020603050405020304" pitchFamily="18" charset="0"/>
              <a:ea typeface="Times New Roman" panose="02020603050405020304" pitchFamily="18" charset="0"/>
            </a:endParaRPr>
          </a:p>
          <a:p>
            <a:pPr marL="0" indent="0">
              <a:lnSpc>
                <a:spcPct val="110000"/>
              </a:lnSpc>
              <a:buNone/>
            </a:pPr>
            <a:r>
              <a:rPr lang="pl-PL" sz="1900" b="1" dirty="0">
                <a:effectLst/>
                <a:latin typeface="Times New Roman" panose="02020603050405020304" pitchFamily="18" charset="0"/>
                <a:ea typeface="Times New Roman" panose="02020603050405020304" pitchFamily="18" charset="0"/>
              </a:rPr>
              <a:t>Beneficjenci (Wnioskodawcy):</a:t>
            </a:r>
            <a:endParaRPr lang="pl-PL" sz="1900" dirty="0">
              <a:effectLst/>
              <a:latin typeface="Times New Roman" panose="02020603050405020304" pitchFamily="18" charset="0"/>
              <a:ea typeface="Times New Roman" panose="02020603050405020304" pitchFamily="18" charset="0"/>
            </a:endParaRPr>
          </a:p>
          <a:p>
            <a:pPr>
              <a:lnSpc>
                <a:spcPct val="110000"/>
              </a:lnSpc>
            </a:pPr>
            <a:r>
              <a:rPr lang="pl-PL" sz="1900" dirty="0">
                <a:effectLst/>
                <a:latin typeface="Times New Roman" panose="02020603050405020304" pitchFamily="18" charset="0"/>
                <a:ea typeface="Times New Roman" panose="02020603050405020304" pitchFamily="18" charset="0"/>
              </a:rPr>
              <a:t>osoby prawne: jednostki sektora finansów publicznych (gmina, powiat)</a:t>
            </a:r>
          </a:p>
          <a:p>
            <a:pPr marL="0" indent="0">
              <a:lnSpc>
                <a:spcPct val="115000"/>
              </a:lnSpc>
              <a:buNone/>
            </a:pPr>
            <a:endParaRPr lang="pl-PL" sz="29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05097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P.1.2    BORY TUCHOLSKIE  NATURALNIE! – infrastruktura</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graphicFrame>
        <p:nvGraphicFramePr>
          <p:cNvPr id="8" name="Tabela 7">
            <a:extLst>
              <a:ext uri="{FF2B5EF4-FFF2-40B4-BE49-F238E27FC236}">
                <a16:creationId xmlns:a16="http://schemas.microsoft.com/office/drawing/2014/main" id="{56A8AA70-300C-A86A-9E69-30E9D9D7183E}"/>
              </a:ext>
            </a:extLst>
          </p:cNvPr>
          <p:cNvGraphicFramePr>
            <a:graphicFrameLocks noGrp="1"/>
          </p:cNvGraphicFramePr>
          <p:nvPr>
            <p:extLst>
              <p:ext uri="{D42A27DB-BD31-4B8C-83A1-F6EECF244321}">
                <p14:modId xmlns:p14="http://schemas.microsoft.com/office/powerpoint/2010/main" val="4124384665"/>
              </p:ext>
            </p:extLst>
          </p:nvPr>
        </p:nvGraphicFramePr>
        <p:xfrm>
          <a:off x="1259840" y="1960880"/>
          <a:ext cx="8855710" cy="4222624"/>
        </p:xfrm>
        <a:graphic>
          <a:graphicData uri="http://schemas.openxmlformats.org/drawingml/2006/table">
            <a:tbl>
              <a:tblPr firstRow="1" firstCol="1" bandRow="1">
                <a:tableStyleId>{5C22544A-7EE6-4342-B048-85BDC9FD1C3A}</a:tableStyleId>
              </a:tblPr>
              <a:tblGrid>
                <a:gridCol w="4182876">
                  <a:extLst>
                    <a:ext uri="{9D8B030D-6E8A-4147-A177-3AD203B41FA5}">
                      <a16:colId xmlns:a16="http://schemas.microsoft.com/office/drawing/2014/main" val="1844552253"/>
                    </a:ext>
                  </a:extLst>
                </a:gridCol>
                <a:gridCol w="4672834">
                  <a:extLst>
                    <a:ext uri="{9D8B030D-6E8A-4147-A177-3AD203B41FA5}">
                      <a16:colId xmlns:a16="http://schemas.microsoft.com/office/drawing/2014/main" val="968471988"/>
                    </a:ext>
                  </a:extLst>
                </a:gridCol>
              </a:tblGrid>
              <a:tr h="489782">
                <a:tc>
                  <a:txBody>
                    <a:bodyPr/>
                    <a:lstStyle/>
                    <a:p>
                      <a:pPr algn="ctr">
                        <a:lnSpc>
                          <a:spcPct val="115000"/>
                        </a:lnSpc>
                      </a:pPr>
                      <a:r>
                        <a:rPr lang="pl-PL" sz="1800" kern="100" dirty="0">
                          <a:effectLst/>
                          <a:latin typeface="Times New Roman" panose="02020603050405020304" pitchFamily="18" charset="0"/>
                          <a:cs typeface="Times New Roman" panose="02020603050405020304" pitchFamily="18" charset="0"/>
                        </a:rPr>
                        <a:t>Produkty</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800" kern="100">
                          <a:effectLst/>
                          <a:latin typeface="Times New Roman" panose="02020603050405020304" pitchFamily="18" charset="0"/>
                          <a:cs typeface="Times New Roman" panose="02020603050405020304" pitchFamily="18" charset="0"/>
                        </a:rPr>
                        <a:t>Rezultaty</a:t>
                      </a:r>
                      <a:endParaRPr lang="pl-PL"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89174068"/>
                  </a:ext>
                </a:extLst>
              </a:tr>
              <a:tr h="3732842">
                <a:tc>
                  <a:txBody>
                    <a:bodyPr/>
                    <a:lstStyle/>
                    <a:p>
                      <a:pPr>
                        <a:lnSpc>
                          <a:spcPct val="115000"/>
                        </a:lnSpc>
                        <a:spcAft>
                          <a:spcPts val="800"/>
                        </a:spcAft>
                      </a:pPr>
                      <a:r>
                        <a:rPr lang="pl-PL" sz="1800" kern="100" dirty="0">
                          <a:effectLst/>
                          <a:latin typeface="Times New Roman" panose="02020603050405020304" pitchFamily="18" charset="0"/>
                          <a:cs typeface="Times New Roman" panose="02020603050405020304" pitchFamily="18" charset="0"/>
                        </a:rPr>
                        <a:t>Liczba wybudowanych/zmodernizowanych /wyposażonych obiektów małej infrastruktury publicznej służących turystyce i/lub rekreacji i/lub spędzaniu czasu wolnego dofinansowanych w ramach LSR </a:t>
                      </a:r>
                    </a:p>
                    <a:p>
                      <a:pPr>
                        <a:lnSpc>
                          <a:spcPct val="115000"/>
                        </a:lnSpc>
                      </a:pPr>
                      <a:r>
                        <a:rPr lang="pl-PL" sz="1800" u="sng" kern="100" dirty="0">
                          <a:effectLst/>
                          <a:latin typeface="Times New Roman" panose="02020603050405020304" pitchFamily="18" charset="0"/>
                          <a:cs typeface="Times New Roman" panose="02020603050405020304" pitchFamily="18" charset="0"/>
                        </a:rPr>
                        <a:t>Jednostka miary</a:t>
                      </a:r>
                      <a:r>
                        <a:rPr lang="pl-PL" sz="1800" kern="100" dirty="0">
                          <a:effectLst/>
                          <a:latin typeface="Times New Roman" panose="02020603050405020304" pitchFamily="18" charset="0"/>
                          <a:cs typeface="Times New Roman" panose="02020603050405020304" pitchFamily="18" charset="0"/>
                        </a:rPr>
                        <a:t>: sztuka </a:t>
                      </a:r>
                    </a:p>
                    <a:p>
                      <a:pPr>
                        <a:lnSpc>
                          <a:spcPct val="115000"/>
                        </a:lnSpc>
                      </a:pPr>
                      <a:endParaRPr lang="pl-PL" sz="1800" kern="100" dirty="0">
                        <a:effectLst/>
                        <a:latin typeface="Times New Roman" panose="02020603050405020304" pitchFamily="18" charset="0"/>
                        <a:cs typeface="Times New Roman" panose="02020603050405020304" pitchFamily="18" charset="0"/>
                      </a:endParaRPr>
                    </a:p>
                    <a:p>
                      <a:pPr>
                        <a:lnSpc>
                          <a:spcPct val="115000"/>
                        </a:lnSpc>
                      </a:pPr>
                      <a:r>
                        <a:rPr lang="pl-PL" sz="1800" b="1" u="sng" kern="1200" dirty="0">
                          <a:solidFill>
                            <a:schemeClr val="lt1"/>
                          </a:solidFill>
                          <a:effectLst/>
                          <a:latin typeface="Times New Roman" panose="02020603050405020304" pitchFamily="18" charset="0"/>
                          <a:ea typeface="+mn-ea"/>
                          <a:cs typeface="Times New Roman" panose="02020603050405020304" pitchFamily="18" charset="0"/>
                        </a:rPr>
                        <a:t>Planowana wartość docelowa</a:t>
                      </a:r>
                      <a:r>
                        <a:rPr lang="pl-PL" sz="1800" b="1" kern="1200" dirty="0">
                          <a:solidFill>
                            <a:schemeClr val="lt1"/>
                          </a:solidFill>
                          <a:effectLst/>
                          <a:latin typeface="Times New Roman" panose="02020603050405020304" pitchFamily="18" charset="0"/>
                          <a:ea typeface="+mn-ea"/>
                          <a:cs typeface="Times New Roman" panose="02020603050405020304" pitchFamily="18" charset="0"/>
                        </a:rPr>
                        <a:t>: 7 szt.</a:t>
                      </a:r>
                    </a:p>
                    <a:p>
                      <a:pPr>
                        <a:lnSpc>
                          <a:spcPct val="115000"/>
                        </a:lnSpc>
                      </a:pP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nSpc>
                          <a:spcPct val="115000"/>
                        </a:lnSpc>
                      </a:pPr>
                      <a:r>
                        <a:rPr lang="pl-PL" sz="1800" kern="100" dirty="0">
                          <a:effectLst/>
                          <a:latin typeface="Times New Roman" panose="02020603050405020304" pitchFamily="18" charset="0"/>
                          <a:cs typeface="Times New Roman" panose="02020603050405020304" pitchFamily="18" charset="0"/>
                        </a:rPr>
                        <a:t>R.41PR Łączenie obszarów wiejskich w Europie: odsetek ludności wiejskiej korzystającej z lepszego dostępu do usług i infrastruktury dzięki wsparciu z WPR. </a:t>
                      </a:r>
                    </a:p>
                    <a:p>
                      <a:pPr>
                        <a:lnSpc>
                          <a:spcPct val="115000"/>
                        </a:lnSpc>
                      </a:pPr>
                      <a:r>
                        <a:rPr lang="pl-PL" sz="1800" kern="100" dirty="0">
                          <a:effectLst/>
                          <a:latin typeface="Times New Roman" panose="02020603050405020304" pitchFamily="18" charset="0"/>
                          <a:cs typeface="Times New Roman" panose="02020603050405020304" pitchFamily="18" charset="0"/>
                        </a:rPr>
                        <a:t>Jednostka miary: liczba osób</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73250042"/>
                  </a:ext>
                </a:extLst>
              </a:tr>
            </a:tbl>
          </a:graphicData>
        </a:graphic>
      </p:graphicFrame>
    </p:spTree>
    <p:extLst>
      <p:ext uri="{BB962C8B-B14F-4D97-AF65-F5344CB8AC3E}">
        <p14:creationId xmlns:p14="http://schemas.microsoft.com/office/powerpoint/2010/main" val="5550735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P.1.3    BORY TUCHOLSKIE  NATURALNIE! – razem po borowiacku</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pole tekstowe 3">
            <a:extLst>
              <a:ext uri="{FF2B5EF4-FFF2-40B4-BE49-F238E27FC236}">
                <a16:creationId xmlns:a16="http://schemas.microsoft.com/office/drawing/2014/main" id="{307844E6-233F-CBFE-EC0A-0FAE42F566B2}"/>
              </a:ext>
            </a:extLst>
          </p:cNvPr>
          <p:cNvSpPr txBox="1"/>
          <p:nvPr/>
        </p:nvSpPr>
        <p:spPr>
          <a:xfrm>
            <a:off x="994410" y="1690688"/>
            <a:ext cx="10059670" cy="4845044"/>
          </a:xfrm>
          <a:prstGeom prst="rect">
            <a:avLst/>
          </a:prstGeom>
          <a:noFill/>
        </p:spPr>
        <p:txBody>
          <a:bodyPr wrap="square">
            <a:spAutoFit/>
          </a:bodyPr>
          <a:lstStyle/>
          <a:p>
            <a:pPr>
              <a:lnSpc>
                <a:spcPct val="115000"/>
              </a:lnSpc>
            </a:pPr>
            <a:r>
              <a:rPr lang="pl-PL" sz="1800" b="1" dirty="0">
                <a:effectLst/>
                <a:latin typeface="Times New Roman" panose="02020603050405020304" pitchFamily="18" charset="0"/>
                <a:ea typeface="Times New Roman" panose="02020603050405020304" pitchFamily="18" charset="0"/>
              </a:rPr>
              <a:t>GRANTY dotyczące integracji branży turystycznej oraz zachowania lokalnego dziedzictwa Borów Tucholskich</a:t>
            </a:r>
          </a:p>
          <a:p>
            <a:pPr>
              <a:lnSpc>
                <a:spcPct val="115000"/>
              </a:lnSpc>
            </a:pPr>
            <a:endParaRPr lang="pl-PL" sz="1800" b="1" dirty="0">
              <a:effectLst/>
              <a:latin typeface="Times New Roman" panose="02020603050405020304" pitchFamily="18" charset="0"/>
              <a:ea typeface="Times New Roman" panose="02020603050405020304" pitchFamily="18" charset="0"/>
            </a:endParaRPr>
          </a:p>
          <a:p>
            <a:pPr>
              <a:lnSpc>
                <a:spcPct val="115000"/>
              </a:lnSpc>
            </a:pPr>
            <a:r>
              <a:rPr lang="pl-PL" sz="1800" dirty="0">
                <a:effectLst/>
                <a:latin typeface="Times New Roman" panose="02020603050405020304" pitchFamily="18" charset="0"/>
                <a:ea typeface="Times New Roman" panose="02020603050405020304" pitchFamily="18" charset="0"/>
              </a:rPr>
              <a:t>Przykładowa lista operacji</a:t>
            </a:r>
            <a:r>
              <a:rPr lang="pl-PL" sz="1100" dirty="0">
                <a:effectLst/>
                <a:latin typeface="Times New Roman" panose="02020603050405020304" pitchFamily="18" charset="0"/>
                <a:ea typeface="Times New Roman" panose="02020603050405020304" pitchFamily="18" charset="0"/>
              </a:rPr>
              <a:t> </a:t>
            </a:r>
            <a:r>
              <a:rPr lang="pl-PL" sz="1800" dirty="0">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organizacja kursów, szkoleń, warsztatów, konkursów, wizyt studyjnych i innych działań integrujących branżę turystyczną, zmierzających do budowania produktów sieciowych, popularyzacji i zmiany stereotypowego postrzegania zasobów Borów Tucholskich,</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kursy, szkolenia i warsztaty podnoszące kwalifikacje mieszkańców w odniesieniu do obsługi ruchu turystycznego,</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organizacja kursów, szkoleń, warsztatów, konkursów, wizyt studyjnych i innych działań edukacyjnych nawiązujących do lokalnych tradycji oraz dziedzictwa kulturowego, przyrodniczego i historycznego Borów Tucholskich, w tym promowanie postaw </a:t>
            </a:r>
            <a:r>
              <a:rPr lang="pl-PL" sz="1800" dirty="0" err="1">
                <a:effectLst/>
                <a:latin typeface="Times New Roman" panose="02020603050405020304" pitchFamily="18" charset="0"/>
                <a:ea typeface="Times New Roman" panose="02020603050405020304" pitchFamily="18" charset="0"/>
              </a:rPr>
              <a:t>prośrodowiskowych</a:t>
            </a:r>
            <a:r>
              <a:rPr lang="pl-PL" sz="1800" dirty="0">
                <a:effectLst/>
                <a:latin typeface="Times New Roman" panose="02020603050405020304" pitchFamily="18" charset="0"/>
                <a:ea typeface="Times New Roman" panose="02020603050405020304" pitchFamily="18" charset="0"/>
              </a:rPr>
              <a:t> i </a:t>
            </a:r>
            <a:r>
              <a:rPr lang="pl-PL" sz="1800" dirty="0" err="1">
                <a:effectLst/>
                <a:latin typeface="Times New Roman" panose="02020603050405020304" pitchFamily="18" charset="0"/>
                <a:ea typeface="Times New Roman" panose="02020603050405020304" pitchFamily="18" charset="0"/>
              </a:rPr>
              <a:t>proklimatycznych</a:t>
            </a:r>
            <a:r>
              <a:rPr lang="pl-PL" sz="1800" dirty="0">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promowanie aktywnego stylu życia oraz różnych form spędzania czasu wolnego wśród mieszkańców poprzez realizację otwartych wydarzeń nawiązujących do lokalnego dziedzictwa i/lub zasobów, w tym w zakresie turystyki i rekreacji</a:t>
            </a:r>
            <a:endParaRPr lang="pl-PL"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339150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P.1.1    BORY TUCHOLSKIE  NATURALNIE! – razem po borowiacku</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pole tekstowe 3">
            <a:extLst>
              <a:ext uri="{FF2B5EF4-FFF2-40B4-BE49-F238E27FC236}">
                <a16:creationId xmlns:a16="http://schemas.microsoft.com/office/drawing/2014/main" id="{17D3E714-8808-24FC-5DD7-BE57B13E740D}"/>
              </a:ext>
            </a:extLst>
          </p:cNvPr>
          <p:cNvSpPr txBox="1"/>
          <p:nvPr/>
        </p:nvSpPr>
        <p:spPr>
          <a:xfrm>
            <a:off x="487680" y="1579582"/>
            <a:ext cx="11226800" cy="5087547"/>
          </a:xfrm>
          <a:prstGeom prst="rect">
            <a:avLst/>
          </a:prstGeom>
          <a:noFill/>
        </p:spPr>
        <p:txBody>
          <a:bodyPr wrap="square">
            <a:spAutoFit/>
          </a:bodyPr>
          <a:lstStyle/>
          <a:p>
            <a:pPr>
              <a:lnSpc>
                <a:spcPct val="115000"/>
              </a:lnSpc>
            </a:pPr>
            <a:r>
              <a:rPr lang="pl-PL" sz="1800" b="1" dirty="0">
                <a:effectLst/>
                <a:latin typeface="Times New Roman" panose="02020603050405020304" pitchFamily="18" charset="0"/>
                <a:ea typeface="Times New Roman" panose="02020603050405020304" pitchFamily="18" charset="0"/>
              </a:rPr>
              <a:t>Kwota wsparcia w ramach LSR:</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dirty="0">
                <a:effectLst/>
                <a:latin typeface="Times New Roman" panose="02020603050405020304" pitchFamily="18" charset="0"/>
                <a:ea typeface="Times New Roman" panose="02020603050405020304" pitchFamily="18" charset="0"/>
              </a:rPr>
              <a:t>Minimalna wartość dofinansowania, tj. grantu – 10 tys. zł,</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dirty="0">
                <a:effectLst/>
                <a:latin typeface="Times New Roman" panose="02020603050405020304" pitchFamily="18" charset="0"/>
                <a:ea typeface="Times New Roman" panose="02020603050405020304" pitchFamily="18" charset="0"/>
              </a:rPr>
              <a:t>Maksymalna wartość dofinansowania, tj. grantu – do 30 tys. zł,</a:t>
            </a:r>
          </a:p>
          <a:p>
            <a:pPr>
              <a:lnSpc>
                <a:spcPct val="115000"/>
              </a:lnSpc>
            </a:pPr>
            <a:endParaRPr lang="pl-PL" sz="800" dirty="0">
              <a:effectLst/>
              <a:latin typeface="Times New Roman" panose="02020603050405020304" pitchFamily="18" charset="0"/>
              <a:ea typeface="Times New Roman" panose="02020603050405020304" pitchFamily="18" charset="0"/>
            </a:endParaRPr>
          </a:p>
          <a:p>
            <a:pPr>
              <a:lnSpc>
                <a:spcPct val="115000"/>
              </a:lnSpc>
            </a:pPr>
            <a:r>
              <a:rPr lang="pl-PL" sz="1800" b="1" dirty="0">
                <a:effectLst/>
                <a:latin typeface="Times New Roman" panose="02020603050405020304" pitchFamily="18" charset="0"/>
                <a:ea typeface="Times New Roman" panose="02020603050405020304" pitchFamily="18" charset="0"/>
              </a:rPr>
              <a:t>Maksymalny poziom współfinansowania (kwota wsparcia w ramach LSR)</a:t>
            </a:r>
            <a:r>
              <a:rPr lang="pl-PL" sz="1800" dirty="0">
                <a:effectLst/>
                <a:latin typeface="Times New Roman" panose="02020603050405020304" pitchFamily="18" charset="0"/>
                <a:ea typeface="Times New Roman" panose="02020603050405020304" pitchFamily="18" charset="0"/>
              </a:rPr>
              <a:t>: do 100% kosztów kwalifikowalnych.</a:t>
            </a:r>
          </a:p>
          <a:p>
            <a:pPr>
              <a:lnSpc>
                <a:spcPct val="115000"/>
              </a:lnSpc>
            </a:pPr>
            <a:endParaRPr lang="pl-PL" sz="800" dirty="0">
              <a:effectLst/>
              <a:latin typeface="Times New Roman" panose="02020603050405020304" pitchFamily="18" charset="0"/>
              <a:ea typeface="Times New Roman" panose="02020603050405020304" pitchFamily="18" charset="0"/>
            </a:endParaRPr>
          </a:p>
          <a:p>
            <a:pPr>
              <a:lnSpc>
                <a:spcPct val="115000"/>
              </a:lnSpc>
            </a:pPr>
            <a:r>
              <a:rPr lang="pl-PL" sz="1800" b="1" dirty="0">
                <a:effectLst/>
                <a:latin typeface="Times New Roman" panose="02020603050405020304" pitchFamily="18" charset="0"/>
                <a:ea typeface="Times New Roman" panose="02020603050405020304" pitchFamily="18" charset="0"/>
              </a:rPr>
              <a:t>Grupy docelowe:</a:t>
            </a:r>
            <a:r>
              <a:rPr lang="pl-PL" sz="1800" dirty="0">
                <a:effectLst/>
                <a:latin typeface="Times New Roman" panose="02020603050405020304" pitchFamily="18" charset="0"/>
                <a:ea typeface="Times New Roman" panose="02020603050405020304" pitchFamily="18" charset="0"/>
              </a:rPr>
              <a:t> wszyscy mieszkańcy obszaru objętego LSR, turyści</a:t>
            </a:r>
            <a:endParaRPr lang="pl-PL" sz="2000" dirty="0">
              <a:effectLst/>
              <a:latin typeface="Times New Roman" panose="02020603050405020304" pitchFamily="18" charset="0"/>
              <a:ea typeface="Times New Roman" panose="02020603050405020304" pitchFamily="18" charset="0"/>
            </a:endParaRPr>
          </a:p>
          <a:p>
            <a:pPr>
              <a:lnSpc>
                <a:spcPct val="115000"/>
              </a:lnSpc>
            </a:pPr>
            <a:endParaRPr lang="pl-PL" sz="800" b="1" dirty="0">
              <a:effectLst/>
              <a:latin typeface="Times New Roman" panose="02020603050405020304" pitchFamily="18" charset="0"/>
              <a:ea typeface="Times New Roman" panose="02020603050405020304" pitchFamily="18" charset="0"/>
            </a:endParaRPr>
          </a:p>
          <a:p>
            <a:pPr>
              <a:lnSpc>
                <a:spcPct val="115000"/>
              </a:lnSpc>
            </a:pPr>
            <a:r>
              <a:rPr lang="pl-PL" sz="1800" b="1" dirty="0">
                <a:effectLst/>
                <a:latin typeface="Times New Roman" panose="02020603050405020304" pitchFamily="18" charset="0"/>
                <a:ea typeface="Times New Roman" panose="02020603050405020304" pitchFamily="18" charset="0"/>
              </a:rPr>
              <a:t>Beneficjent projektu grantowego:</a:t>
            </a:r>
            <a:r>
              <a:rPr lang="pl-PL" sz="1800" dirty="0">
                <a:effectLst/>
                <a:latin typeface="Times New Roman" panose="02020603050405020304" pitchFamily="18" charset="0"/>
                <a:ea typeface="Times New Roman" panose="02020603050405020304" pitchFamily="18" charset="0"/>
              </a:rPr>
              <a:t> Lokalna Grupa Działania</a:t>
            </a:r>
            <a:endParaRPr lang="pl-PL" sz="2000" dirty="0">
              <a:effectLst/>
              <a:latin typeface="Times New Roman" panose="02020603050405020304" pitchFamily="18" charset="0"/>
              <a:ea typeface="Times New Roman" panose="02020603050405020304" pitchFamily="18" charset="0"/>
            </a:endParaRPr>
          </a:p>
          <a:p>
            <a:pPr>
              <a:lnSpc>
                <a:spcPct val="115000"/>
              </a:lnSpc>
            </a:pPr>
            <a:endParaRPr lang="pl-PL" sz="1800" b="1" dirty="0">
              <a:effectLst/>
              <a:latin typeface="Times New Roman" panose="02020603050405020304" pitchFamily="18" charset="0"/>
              <a:ea typeface="Times New Roman" panose="02020603050405020304" pitchFamily="18" charset="0"/>
            </a:endParaRPr>
          </a:p>
          <a:p>
            <a:pPr>
              <a:lnSpc>
                <a:spcPct val="115000"/>
              </a:lnSpc>
            </a:pPr>
            <a:r>
              <a:rPr lang="pl-PL" sz="1800" b="1" dirty="0">
                <a:effectLst/>
                <a:latin typeface="Times New Roman" panose="02020603050405020304" pitchFamily="18" charset="0"/>
                <a:ea typeface="Times New Roman" panose="02020603050405020304" pitchFamily="18" charset="0"/>
              </a:rPr>
              <a:t>Grantobiorcy – realizatorzy zadań:</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b="1" dirty="0" err="1">
                <a:effectLst/>
                <a:latin typeface="Times New Roman" panose="02020603050405020304" pitchFamily="18" charset="0"/>
                <a:ea typeface="Times New Roman" panose="02020603050405020304" pitchFamily="18" charset="0"/>
              </a:rPr>
              <a:t>Grantobiorcami</a:t>
            </a:r>
            <a:r>
              <a:rPr lang="pl-PL" sz="1800" dirty="0">
                <a:effectLst/>
                <a:latin typeface="Times New Roman" panose="02020603050405020304" pitchFamily="18" charset="0"/>
                <a:ea typeface="Times New Roman" panose="02020603050405020304" pitchFamily="18" charset="0"/>
              </a:rPr>
              <a:t> (realizatorami grantów) na podstawie umowy o powierzenie grantu, zawartej bezpośrednio z LGD, będą mogły być:</a:t>
            </a:r>
          </a:p>
          <a:p>
            <a:pPr marL="342900" lvl="0" indent="-342900" algn="just">
              <a:buFont typeface="+mj-lt"/>
              <a:buAutoNum type="alphaLcParenR"/>
            </a:pPr>
            <a:r>
              <a:rPr lang="pl-PL" sz="1800" dirty="0">
                <a:effectLst/>
                <a:latin typeface="Times New Roman" panose="02020603050405020304" pitchFamily="18" charset="0"/>
                <a:ea typeface="Times New Roman" panose="02020603050405020304" pitchFamily="18" charset="0"/>
              </a:rPr>
              <a:t>osoby prawne (lokalne organizacje pozarządowe posiadające osobowość prawną,  jednostki sektora finansów publicznych)</a:t>
            </a:r>
          </a:p>
          <a:p>
            <a:pPr marL="342900" lvl="0" indent="-342900" algn="just">
              <a:buFont typeface="+mj-lt"/>
              <a:buAutoNum type="alphaLcParenR"/>
            </a:pPr>
            <a:r>
              <a:rPr lang="pl-PL" sz="1800" dirty="0">
                <a:effectLst/>
                <a:latin typeface="Times New Roman" panose="02020603050405020304" pitchFamily="18" charset="0"/>
                <a:ea typeface="Times New Roman" panose="02020603050405020304" pitchFamily="18" charset="0"/>
              </a:rPr>
              <a:t>jednostki organizacyjne nieposiadające osobowości prawnej, którym ustawy przyznają zdolność prawną posiadające siedzibę lub zarejestrowany oddział/ koło na obszarze objętym LSR (zgodnie ze statutem lub innym dokumentem regulującym zasady funkcjonowania).</a:t>
            </a:r>
          </a:p>
        </p:txBody>
      </p:sp>
    </p:spTree>
    <p:extLst>
      <p:ext uri="{BB962C8B-B14F-4D97-AF65-F5344CB8AC3E}">
        <p14:creationId xmlns:p14="http://schemas.microsoft.com/office/powerpoint/2010/main" val="21878501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r>
              <a:rPr lang="pl-PL" sz="2400" b="1" dirty="0">
                <a:solidFill>
                  <a:schemeClr val="accent1"/>
                </a:solidFill>
                <a:effectLst/>
                <a:latin typeface="Times New Roman" panose="02020603050405020304" pitchFamily="18" charset="0"/>
                <a:ea typeface="Times New Roman" panose="02020603050405020304" pitchFamily="18" charset="0"/>
              </a:rPr>
              <a:t>C.1 Rozwój turystyki i gospodarki czasu wolnego w oparciu o lokalne zasoby Borów Tucholskich.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P.1.3    BORY TUCHOLSKIE  NATURALNIE! – razem po borowiacku</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graphicFrame>
        <p:nvGraphicFramePr>
          <p:cNvPr id="3" name="Tabela 2">
            <a:extLst>
              <a:ext uri="{FF2B5EF4-FFF2-40B4-BE49-F238E27FC236}">
                <a16:creationId xmlns:a16="http://schemas.microsoft.com/office/drawing/2014/main" id="{DEA4464C-A74A-3513-FF09-33EF476794C1}"/>
              </a:ext>
            </a:extLst>
          </p:cNvPr>
          <p:cNvGraphicFramePr>
            <a:graphicFrameLocks noGrp="1"/>
          </p:cNvGraphicFramePr>
          <p:nvPr>
            <p:extLst>
              <p:ext uri="{D42A27DB-BD31-4B8C-83A1-F6EECF244321}">
                <p14:modId xmlns:p14="http://schemas.microsoft.com/office/powerpoint/2010/main" val="383042722"/>
              </p:ext>
            </p:extLst>
          </p:nvPr>
        </p:nvGraphicFramePr>
        <p:xfrm>
          <a:off x="995680" y="2082800"/>
          <a:ext cx="9560560" cy="3666509"/>
        </p:xfrm>
        <a:graphic>
          <a:graphicData uri="http://schemas.openxmlformats.org/drawingml/2006/table">
            <a:tbl>
              <a:tblPr firstRow="1" firstCol="1" bandRow="1">
                <a:tableStyleId>{5C22544A-7EE6-4342-B048-85BDC9FD1C3A}</a:tableStyleId>
              </a:tblPr>
              <a:tblGrid>
                <a:gridCol w="4296851">
                  <a:extLst>
                    <a:ext uri="{9D8B030D-6E8A-4147-A177-3AD203B41FA5}">
                      <a16:colId xmlns:a16="http://schemas.microsoft.com/office/drawing/2014/main" val="4077479790"/>
                    </a:ext>
                  </a:extLst>
                </a:gridCol>
                <a:gridCol w="5263709">
                  <a:extLst>
                    <a:ext uri="{9D8B030D-6E8A-4147-A177-3AD203B41FA5}">
                      <a16:colId xmlns:a16="http://schemas.microsoft.com/office/drawing/2014/main" val="803031595"/>
                    </a:ext>
                  </a:extLst>
                </a:gridCol>
              </a:tblGrid>
              <a:tr h="311148">
                <a:tc>
                  <a:txBody>
                    <a:bodyPr/>
                    <a:lstStyle/>
                    <a:p>
                      <a:pPr algn="ctr">
                        <a:lnSpc>
                          <a:spcPct val="115000"/>
                        </a:lnSpc>
                      </a:pPr>
                      <a:r>
                        <a:rPr lang="pl-PL" sz="1800" kern="100" dirty="0">
                          <a:effectLst/>
                          <a:latin typeface="Times New Roman" panose="02020603050405020304" pitchFamily="18" charset="0"/>
                          <a:cs typeface="Times New Roman" panose="02020603050405020304" pitchFamily="18" charset="0"/>
                        </a:rPr>
                        <a:t>Produkty</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800" kern="100">
                          <a:effectLst/>
                          <a:latin typeface="Times New Roman" panose="02020603050405020304" pitchFamily="18" charset="0"/>
                          <a:cs typeface="Times New Roman" panose="02020603050405020304" pitchFamily="18" charset="0"/>
                        </a:rPr>
                        <a:t>Rezultaty</a:t>
                      </a:r>
                      <a:endParaRPr lang="pl-PL"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87473938"/>
                  </a:ext>
                </a:extLst>
              </a:tr>
              <a:tr h="3355361">
                <a:tc>
                  <a:txBody>
                    <a:bodyPr/>
                    <a:lstStyle/>
                    <a:p>
                      <a:pPr algn="just">
                        <a:lnSpc>
                          <a:spcPct val="115000"/>
                        </a:lnSpc>
                        <a:spcAft>
                          <a:spcPts val="800"/>
                        </a:spcAft>
                      </a:pPr>
                      <a:r>
                        <a:rPr lang="pl-PL" sz="1800" kern="100" dirty="0">
                          <a:effectLst/>
                          <a:latin typeface="Times New Roman" panose="02020603050405020304" pitchFamily="18" charset="0"/>
                          <a:cs typeface="Times New Roman" panose="02020603050405020304" pitchFamily="18" charset="0"/>
                        </a:rPr>
                        <a:t>Liczba inicjatyw dot. przedsięwzięć turystycznych lub nawiązujących do lokalnego dziedzictwa przyrodniczego/kulturowego/historycznego Borów Tucholskich, dofinansowanych w ramach LSR</a:t>
                      </a:r>
                    </a:p>
                    <a:p>
                      <a:pPr>
                        <a:lnSpc>
                          <a:spcPct val="115000"/>
                        </a:lnSpc>
                      </a:pPr>
                      <a:r>
                        <a:rPr lang="pl-PL" sz="1800" u="sng" kern="100" dirty="0">
                          <a:effectLst/>
                          <a:latin typeface="Times New Roman" panose="02020603050405020304" pitchFamily="18" charset="0"/>
                          <a:cs typeface="Times New Roman" panose="02020603050405020304" pitchFamily="18" charset="0"/>
                        </a:rPr>
                        <a:t>Jednostka miary</a:t>
                      </a:r>
                      <a:r>
                        <a:rPr lang="pl-PL" sz="1800" kern="100" dirty="0">
                          <a:effectLst/>
                          <a:latin typeface="Times New Roman" panose="02020603050405020304" pitchFamily="18" charset="0"/>
                          <a:cs typeface="Times New Roman" panose="02020603050405020304" pitchFamily="18" charset="0"/>
                        </a:rPr>
                        <a:t>: sztuka</a:t>
                      </a:r>
                    </a:p>
                    <a:p>
                      <a:pPr>
                        <a:lnSpc>
                          <a:spcPct val="115000"/>
                        </a:lnSpc>
                      </a:pPr>
                      <a:r>
                        <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rPr>
                        <a:t>(12 grantów)</a:t>
                      </a:r>
                    </a:p>
                  </a:txBody>
                  <a:tcPr marL="68580" marR="68580" marT="0" marB="0"/>
                </a:tc>
                <a:tc>
                  <a:txBody>
                    <a:bodyPr/>
                    <a:lstStyle/>
                    <a:p>
                      <a:pPr>
                        <a:lnSpc>
                          <a:spcPct val="115000"/>
                        </a:lnSpc>
                      </a:pPr>
                      <a:r>
                        <a:rPr lang="pl-PL" sz="1800" kern="100" dirty="0">
                          <a:effectLst/>
                          <a:latin typeface="Times New Roman" panose="02020603050405020304" pitchFamily="18" charset="0"/>
                          <a:cs typeface="Times New Roman" panose="02020603050405020304" pitchFamily="18" charset="0"/>
                        </a:rPr>
                        <a:t>R.1PR Poprawa realizacji celów dzięki wiedzy i innowacjom: liczba osób korzystających z doradztwa, szkoleń, wymiany wiedzy lub biorących udział w grupach operacyjnych europejskiego partnerstwa innowacyjnego (EPI) wspieranych w ramach WPR, by zwiększyć zrównoważoną efektywność gospodarczą, społeczną, środowiskową, klimatyczną i w zakresie gospodarowania zasobami.</a:t>
                      </a:r>
                    </a:p>
                    <a:p>
                      <a:pPr>
                        <a:lnSpc>
                          <a:spcPct val="115000"/>
                        </a:lnSpc>
                      </a:pPr>
                      <a:r>
                        <a:rPr lang="pl-PL" sz="1800" u="sng" kern="100" dirty="0">
                          <a:effectLst/>
                          <a:latin typeface="Times New Roman" panose="02020603050405020304" pitchFamily="18" charset="0"/>
                          <a:cs typeface="Times New Roman" panose="02020603050405020304" pitchFamily="18" charset="0"/>
                        </a:rPr>
                        <a:t>Jednostka miary</a:t>
                      </a:r>
                      <a:r>
                        <a:rPr lang="pl-PL" sz="1800" kern="100" dirty="0">
                          <a:effectLst/>
                          <a:latin typeface="Times New Roman" panose="02020603050405020304" pitchFamily="18" charset="0"/>
                          <a:cs typeface="Times New Roman" panose="02020603050405020304" pitchFamily="18" charset="0"/>
                        </a:rPr>
                        <a:t>: liczba osób (144 osoby)</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233897392"/>
                  </a:ext>
                </a:extLst>
              </a:tr>
            </a:tbl>
          </a:graphicData>
        </a:graphic>
      </p:graphicFrame>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Tree>
    <p:extLst>
      <p:ext uri="{BB962C8B-B14F-4D97-AF65-F5344CB8AC3E}">
        <p14:creationId xmlns:p14="http://schemas.microsoft.com/office/powerpoint/2010/main" val="2559118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66FB819-0C74-1A77-9746-23866EAC1BE8}"/>
              </a:ext>
            </a:extLst>
          </p:cNvPr>
          <p:cNvSpPr txBox="1"/>
          <p:nvPr/>
        </p:nvSpPr>
        <p:spPr>
          <a:xfrm>
            <a:off x="457200" y="1068910"/>
            <a:ext cx="10684192" cy="5822428"/>
          </a:xfrm>
          <a:prstGeom prst="rect">
            <a:avLst/>
          </a:prstGeom>
          <a:noFill/>
        </p:spPr>
        <p:txBody>
          <a:bodyPr wrap="square">
            <a:spAutoFit/>
          </a:bodyPr>
          <a:lstStyle/>
          <a:p>
            <a:r>
              <a:rPr lang="pl-PL" sz="2000" dirty="0">
                <a:effectLst/>
                <a:latin typeface="Times New Roman" panose="02020603050405020304" pitchFamily="18" charset="0"/>
                <a:ea typeface="Times New Roman" panose="02020603050405020304" pitchFamily="18" charset="0"/>
              </a:rPr>
              <a:t> </a:t>
            </a:r>
          </a:p>
          <a:p>
            <a:pPr algn="just">
              <a:lnSpc>
                <a:spcPct val="115000"/>
              </a:lnSpc>
            </a:pPr>
            <a:r>
              <a:rPr lang="pl-PL" sz="1800" dirty="0">
                <a:effectLst/>
                <a:latin typeface="Times New Roman" panose="02020603050405020304" pitchFamily="18" charset="0"/>
                <a:ea typeface="Times New Roman" panose="02020603050405020304" pitchFamily="18" charset="0"/>
              </a:rPr>
              <a:t>Przedsięwzięcie jest odpowiedzią na zdiagnozowane w LSR potrzeby (</a:t>
            </a:r>
            <a:r>
              <a:rPr lang="pl-PL" sz="1800" dirty="0" err="1">
                <a:effectLst/>
                <a:latin typeface="Times New Roman" panose="02020603050405020304" pitchFamily="18" charset="0"/>
                <a:ea typeface="Times New Roman" panose="02020603050405020304" pitchFamily="18" charset="0"/>
              </a:rPr>
              <a:t>roz</a:t>
            </a:r>
            <a:r>
              <a:rPr lang="pl-PL" sz="1800" dirty="0">
                <a:effectLst/>
                <a:latin typeface="Times New Roman" panose="02020603050405020304" pitchFamily="18" charset="0"/>
                <a:ea typeface="Times New Roman" panose="02020603050405020304" pitchFamily="18" charset="0"/>
              </a:rPr>
              <a:t>. VI.1), dotyczące takich aspektów jak np</a:t>
            </a:r>
            <a:r>
              <a:rPr lang="pl-PL" sz="1400" dirty="0">
                <a:effectLst/>
                <a:latin typeface="Arial" panose="020B0604020202020204" pitchFamily="34" charset="0"/>
                <a:ea typeface="Times New Roman" panose="02020603050405020304" pitchFamily="18" charset="0"/>
              </a:rPr>
              <a:t>. p</a:t>
            </a:r>
            <a:r>
              <a:rPr lang="pl-PL" sz="1800" dirty="0">
                <a:effectLst/>
                <a:latin typeface="Times New Roman" panose="02020603050405020304" pitchFamily="18" charset="0"/>
                <a:ea typeface="Times New Roman" panose="02020603050405020304" pitchFamily="18" charset="0"/>
              </a:rPr>
              <a:t>otrzeba obniżania wysokiego poziomu bezrobocia – wsparcie dla osób w niekorzystnej sytuacji na rynku pracy, w szczególności wśród kobiet i osób młodych, potrzeba podniesienia wskaźnika przedsiębiorczości/ zwiększenia liczby zakładanych firm, potrzeba tworzenia większej liczby miejsc pracy, w szczególności w branżach dot. podstawowych usług i produkcji – wiele usług/zawodów uznawanych jest na obszarze LSR od kilku lat za </a:t>
            </a:r>
            <a:r>
              <a:rPr lang="pl-PL" sz="1800" u="sng" dirty="0">
                <a:effectLst/>
                <a:latin typeface="Times New Roman" panose="02020603050405020304" pitchFamily="18" charset="0"/>
                <a:ea typeface="Times New Roman" panose="02020603050405020304" pitchFamily="18" charset="0"/>
              </a:rPr>
              <a:t>deficytowe</a:t>
            </a:r>
            <a:r>
              <a:rPr lang="pl-PL" sz="1800" dirty="0">
                <a:effectLst/>
                <a:latin typeface="Times New Roman" panose="02020603050405020304" pitchFamily="18" charset="0"/>
                <a:ea typeface="Times New Roman" panose="02020603050405020304" pitchFamily="18" charset="0"/>
              </a:rPr>
              <a:t> (sytuacja spowodowana COVID-19, wojną, inflacją), konieczność rozwijania oferty usług dla osób starszych – </a:t>
            </a:r>
            <a:r>
              <a:rPr lang="pl-PL" sz="1800" u="sng" dirty="0">
                <a:effectLst/>
                <a:latin typeface="Times New Roman" panose="02020603050405020304" pitchFamily="18" charset="0"/>
                <a:ea typeface="Times New Roman" panose="02020603050405020304" pitchFamily="18" charset="0"/>
              </a:rPr>
              <a:t>usług związanych ze zdrowiem, profilaktyką, usług opiekuńczych.</a:t>
            </a:r>
          </a:p>
          <a:p>
            <a:pPr algn="just">
              <a:lnSpc>
                <a:spcPct val="115000"/>
              </a:lnSpc>
            </a:pPr>
            <a:endParaRPr lang="pl-PL" dirty="0">
              <a:latin typeface="Times New Roman" panose="02020603050405020304" pitchFamily="18" charset="0"/>
              <a:ea typeface="Times New Roman" panose="02020603050405020304" pitchFamily="18" charset="0"/>
            </a:endParaRPr>
          </a:p>
          <a:p>
            <a:pPr algn="just">
              <a:lnSpc>
                <a:spcPct val="115000"/>
              </a:lnSpc>
            </a:pPr>
            <a:r>
              <a:rPr lang="pl-PL" sz="1800" dirty="0">
                <a:effectLst/>
                <a:latin typeface="Times New Roman" panose="02020603050405020304" pitchFamily="18" charset="0"/>
                <a:ea typeface="Times New Roman" panose="02020603050405020304" pitchFamily="18" charset="0"/>
              </a:rPr>
              <a:t>W ramach przedsięwzięcia planuje się wpieranie aktywności gospodarczej mieszkańców i lokalnych firm oraz rolników, przyczyniającej się do tworzenia miejsc pracy i alternatywnych źródeł dochodu, poprzez dofinansowanie operacji w nast. zakresie: </a:t>
            </a:r>
          </a:p>
          <a:p>
            <a:pPr algn="just">
              <a:lnSpc>
                <a:spcPct val="115000"/>
              </a:lnSpc>
            </a:pPr>
            <a:r>
              <a:rPr lang="pl-PL" sz="1800" dirty="0">
                <a:effectLst/>
                <a:latin typeface="Times New Roman" panose="02020603050405020304" pitchFamily="18" charset="0"/>
                <a:ea typeface="Times New Roman" panose="02020603050405020304" pitchFamily="18" charset="0"/>
              </a:rPr>
              <a:t>a. </a:t>
            </a:r>
            <a:r>
              <a:rPr lang="pl-PL" sz="1800" b="1" dirty="0">
                <a:effectLst/>
                <a:latin typeface="Times New Roman" panose="02020603050405020304" pitchFamily="18" charset="0"/>
                <a:ea typeface="Times New Roman" panose="02020603050405020304" pitchFamily="18" charset="0"/>
              </a:rPr>
              <a:t>rozwój przedsiębiorczości na obszarze LSR przez wspieranie operacji dotyczących:</a:t>
            </a:r>
            <a:endParaRPr lang="pl-PL" sz="18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podejmowania pozarolniczej działalności gospodarczej przez osoby fizyczne, </a:t>
            </a:r>
            <a:endParaRPr lang="pl-PL" sz="18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rozwijania pozarolniczej działalności gospodarczej,</a:t>
            </a:r>
            <a:endParaRPr lang="pl-PL" sz="1800" dirty="0">
              <a:solidFill>
                <a:srgbClr val="000000"/>
              </a:solidFill>
              <a:effectLst/>
              <a:latin typeface="Calibri" panose="020F0502020204030204" pitchFamily="34" charset="0"/>
              <a:ea typeface="Times New Roman" panose="02020603050405020304" pitchFamily="18" charset="0"/>
            </a:endParaRPr>
          </a:p>
          <a:p>
            <a:pPr algn="just">
              <a:lnSpc>
                <a:spcPct val="115000"/>
              </a:lnSpc>
            </a:pPr>
            <a:r>
              <a:rPr lang="pl-PL" sz="1800" dirty="0">
                <a:solidFill>
                  <a:srgbClr val="000000"/>
                </a:solidFill>
                <a:effectLst/>
                <a:latin typeface="Times New Roman" panose="02020603050405020304" pitchFamily="18" charset="0"/>
                <a:ea typeface="Times New Roman" panose="02020603050405020304" pitchFamily="18" charset="0"/>
              </a:rPr>
              <a:t>b. </a:t>
            </a:r>
            <a:r>
              <a:rPr lang="pl-PL" sz="1800" b="1" dirty="0">
                <a:solidFill>
                  <a:srgbClr val="000000"/>
                </a:solidFill>
                <a:effectLst/>
                <a:latin typeface="Times New Roman" panose="02020603050405020304" pitchFamily="18" charset="0"/>
                <a:ea typeface="Times New Roman" panose="02020603050405020304" pitchFamily="18" charset="0"/>
              </a:rPr>
              <a:t>rozwój pozarolniczych funkcji małych gospodarstw rolnych w zakresie tworzenia lub rozwijania:</a:t>
            </a:r>
            <a:endParaRPr lang="pl-PL" sz="18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solidFill>
                  <a:srgbClr val="000000"/>
                </a:solidFill>
                <a:effectLst/>
                <a:latin typeface="Times New Roman" panose="02020603050405020304" pitchFamily="18" charset="0"/>
                <a:ea typeface="Times New Roman" panose="02020603050405020304" pitchFamily="18" charset="0"/>
              </a:rPr>
              <a:t>gospodarstw opiekuńczych.</a:t>
            </a:r>
            <a:endParaRPr lang="pl-PL" sz="1800" dirty="0">
              <a:solidFill>
                <a:srgbClr val="000000"/>
              </a:solidFill>
              <a:effectLst/>
              <a:latin typeface="Calibri" panose="020F0502020204030204" pitchFamily="34" charset="0"/>
              <a:ea typeface="Times New Roman" panose="02020603050405020304" pitchFamily="18" charset="0"/>
            </a:endParaRPr>
          </a:p>
          <a:p>
            <a:pPr algn="just">
              <a:lnSpc>
                <a:spcPct val="115000"/>
              </a:lnSpc>
            </a:pPr>
            <a:endParaRPr lang="pl-PL"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564752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6" name="pole tekstowe 5">
            <a:extLst>
              <a:ext uri="{FF2B5EF4-FFF2-40B4-BE49-F238E27FC236}">
                <a16:creationId xmlns:a16="http://schemas.microsoft.com/office/drawing/2014/main" id="{8891D805-E5EF-1637-62DD-755027C0EFA2}"/>
              </a:ext>
            </a:extLst>
          </p:cNvPr>
          <p:cNvSpPr txBox="1"/>
          <p:nvPr/>
        </p:nvSpPr>
        <p:spPr>
          <a:xfrm>
            <a:off x="982980" y="1962124"/>
            <a:ext cx="10307002" cy="3957302"/>
          </a:xfrm>
          <a:prstGeom prst="rect">
            <a:avLst/>
          </a:prstGeom>
          <a:noFill/>
        </p:spPr>
        <p:txBody>
          <a:bodyPr wrap="square">
            <a:spAutoFit/>
          </a:bodyPr>
          <a:lstStyle/>
          <a:p>
            <a:pPr algn="just">
              <a:lnSpc>
                <a:spcPct val="115000"/>
              </a:lnSpc>
            </a:pPr>
            <a:r>
              <a:rPr lang="pl-PL" sz="2000" dirty="0">
                <a:effectLst/>
                <a:latin typeface="Times New Roman" panose="02020603050405020304" pitchFamily="18" charset="0"/>
                <a:ea typeface="Times New Roman" panose="02020603050405020304" pitchFamily="18" charset="0"/>
              </a:rPr>
              <a:t>Z uwagi na specyfikę obszaru LSR oraz potrzeby mieszkańców wspierane będą tylko branże priorytetowe z punktu widzenia LSR rozumiane jako:</a:t>
            </a:r>
          </a:p>
          <a:p>
            <a:pPr algn="just">
              <a:lnSpc>
                <a:spcPct val="115000"/>
              </a:lnSpc>
            </a:pPr>
            <a:r>
              <a:rPr lang="pl-PL" sz="2000" dirty="0">
                <a:effectLst/>
                <a:latin typeface="Times New Roman" panose="02020603050405020304" pitchFamily="18" charset="0"/>
                <a:ea typeface="Times New Roman" panose="02020603050405020304" pitchFamily="18" charset="0"/>
              </a:rPr>
              <a:t> </a:t>
            </a:r>
          </a:p>
          <a:p>
            <a:pPr>
              <a:lnSpc>
                <a:spcPct val="115000"/>
              </a:lnSpc>
            </a:pPr>
            <a:r>
              <a:rPr lang="pl-PL" sz="2000" b="1" dirty="0">
                <a:effectLst/>
                <a:latin typeface="Times New Roman" panose="02020603050405020304" pitchFamily="18" charset="0"/>
                <a:ea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endParaRPr>
          </a:p>
          <a:p>
            <a:pPr marL="342900" lvl="0" indent="-342900">
              <a:lnSpc>
                <a:spcPct val="115000"/>
              </a:lnSpc>
              <a:buFont typeface="+mj-lt"/>
              <a:buAutoNum type="romanUcPeriod"/>
            </a:pPr>
            <a:r>
              <a:rPr lang="pl-PL" sz="2000" dirty="0">
                <a:effectLst/>
                <a:latin typeface="Times New Roman" panose="02020603050405020304" pitchFamily="18" charset="0"/>
                <a:ea typeface="Times New Roman" panose="02020603050405020304" pitchFamily="18" charset="0"/>
              </a:rPr>
              <a:t>Branża usług dla osób starszych związanych ze zdrowiem, profilaktyką, usługami opiekuńczymi, w tym w gospodarstwach opiekuńczych.</a:t>
            </a:r>
          </a:p>
          <a:p>
            <a:pPr marL="342900" lvl="0" indent="-342900" algn="just">
              <a:lnSpc>
                <a:spcPct val="115000"/>
              </a:lnSpc>
              <a:buFont typeface="+mj-lt"/>
              <a:buAutoNum type="romanUcPeriod"/>
            </a:pPr>
            <a:r>
              <a:rPr lang="pl-PL" sz="2000" dirty="0">
                <a:effectLst/>
                <a:latin typeface="Times New Roman" panose="02020603050405020304" pitchFamily="18" charset="0"/>
                <a:ea typeface="Times New Roman" panose="02020603050405020304" pitchFamily="18" charset="0"/>
              </a:rPr>
              <a:t>Działalności w zawodach wskazanych na obszarze LSR w 2022 r. oraz w 2023 r. jako deficytowe (źródło: </a:t>
            </a:r>
            <a:r>
              <a:rPr lang="pl-PL" sz="2000" u="sng" dirty="0">
                <a:solidFill>
                  <a:srgbClr val="0563C1"/>
                </a:solidFill>
                <a:effectLst/>
                <a:latin typeface="Times New Roman" panose="02020603050405020304" pitchFamily="18" charset="0"/>
                <a:ea typeface="Times New Roman" panose="02020603050405020304" pitchFamily="18" charset="0"/>
                <a:hlinkClick r:id="rId2"/>
              </a:rPr>
              <a:t>barometrzawodow.pl</a:t>
            </a:r>
            <a:r>
              <a:rPr lang="pl-PL" sz="2000" u="sng" dirty="0">
                <a:solidFill>
                  <a:srgbClr val="0563C1"/>
                </a:solidFill>
                <a:effectLst/>
                <a:latin typeface="Times New Roman" panose="02020603050405020304" pitchFamily="18" charset="0"/>
                <a:ea typeface="Times New Roman" panose="02020603050405020304" pitchFamily="18" charset="0"/>
              </a:rPr>
              <a:t>, p</a:t>
            </a:r>
            <a:r>
              <a:rPr lang="pl-PL" sz="2000" dirty="0">
                <a:effectLst/>
                <a:latin typeface="Times New Roman" panose="02020603050405020304" pitchFamily="18" charset="0"/>
                <a:ea typeface="Times New Roman" panose="02020603050405020304" pitchFamily="18" charset="0"/>
              </a:rPr>
              <a:t>rognoza na rok 2022 i 2023 dla Powiatu Tucholskiego):</a:t>
            </a:r>
          </a:p>
          <a:p>
            <a:pPr marL="342900" lvl="0" indent="-342900" algn="just">
              <a:lnSpc>
                <a:spcPct val="115000"/>
              </a:lnSpc>
              <a:buFont typeface="+mj-lt"/>
              <a:buAutoNum type="romanUcPeriod"/>
            </a:pPr>
            <a:r>
              <a:rPr lang="pl-PL" sz="2000" kern="0" dirty="0">
                <a:effectLst/>
                <a:latin typeface="Times New Roman" panose="02020603050405020304" pitchFamily="18" charset="0"/>
                <a:ea typeface="Times New Roman" panose="02020603050405020304" pitchFamily="18" charset="0"/>
              </a:rPr>
              <a:t>Działalności, na które wystąpiło zapotrzebowanie na obszarze LSR (na podstawie doświadczeń LGD z  naborów w okresie 2014-2020)</a:t>
            </a:r>
            <a:endParaRPr lang="pl-PL"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258486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3" name="Tabela 2">
            <a:extLst>
              <a:ext uri="{FF2B5EF4-FFF2-40B4-BE49-F238E27FC236}">
                <a16:creationId xmlns:a16="http://schemas.microsoft.com/office/drawing/2014/main" id="{279F7D95-6E62-9F87-ECE9-B428D6D6822E}"/>
              </a:ext>
            </a:extLst>
          </p:cNvPr>
          <p:cNvGraphicFramePr>
            <a:graphicFrameLocks noGrp="1"/>
          </p:cNvGraphicFramePr>
          <p:nvPr>
            <p:extLst>
              <p:ext uri="{D42A27DB-BD31-4B8C-83A1-F6EECF244321}">
                <p14:modId xmlns:p14="http://schemas.microsoft.com/office/powerpoint/2010/main" val="2285564727"/>
              </p:ext>
            </p:extLst>
          </p:nvPr>
        </p:nvGraphicFramePr>
        <p:xfrm>
          <a:off x="651510" y="1279969"/>
          <a:ext cx="10538460" cy="6149532"/>
        </p:xfrm>
        <a:graphic>
          <a:graphicData uri="http://schemas.openxmlformats.org/drawingml/2006/table">
            <a:tbl>
              <a:tblPr firstRow="1" firstCol="1" bandRow="1">
                <a:tableStyleId>{5C22544A-7EE6-4342-B048-85BDC9FD1C3A}</a:tableStyleId>
              </a:tblPr>
              <a:tblGrid>
                <a:gridCol w="5269230">
                  <a:extLst>
                    <a:ext uri="{9D8B030D-6E8A-4147-A177-3AD203B41FA5}">
                      <a16:colId xmlns:a16="http://schemas.microsoft.com/office/drawing/2014/main" val="1136747052"/>
                    </a:ext>
                  </a:extLst>
                </a:gridCol>
                <a:gridCol w="5269230">
                  <a:extLst>
                    <a:ext uri="{9D8B030D-6E8A-4147-A177-3AD203B41FA5}">
                      <a16:colId xmlns:a16="http://schemas.microsoft.com/office/drawing/2014/main" val="946218809"/>
                    </a:ext>
                  </a:extLst>
                </a:gridCol>
              </a:tblGrid>
              <a:tr h="6149532">
                <a:tc>
                  <a:txBody>
                    <a:bodyPr/>
                    <a:lstStyle/>
                    <a:p>
                      <a:pPr marL="342900" lvl="0" indent="-342900" algn="just">
                        <a:lnSpc>
                          <a:spcPct val="100000"/>
                        </a:lnSpc>
                        <a:buFont typeface="+mj-lt"/>
                        <a:buAutoNum type="arabicPeriod"/>
                      </a:pPr>
                      <a:r>
                        <a:rPr lang="pl-PL" sz="1400" kern="100" dirty="0">
                          <a:effectLst/>
                        </a:rPr>
                        <a:t>blacharze i lakiernicy samochodowi</a:t>
                      </a:r>
                    </a:p>
                    <a:p>
                      <a:pPr marL="342900" lvl="0" indent="-342900" algn="just">
                        <a:lnSpc>
                          <a:spcPct val="100000"/>
                        </a:lnSpc>
                        <a:buFont typeface="+mj-lt"/>
                        <a:buAutoNum type="arabicPeriod"/>
                      </a:pPr>
                      <a:r>
                        <a:rPr lang="pl-PL" sz="1400" kern="100" dirty="0">
                          <a:effectLst/>
                        </a:rPr>
                        <a:t>brukarze</a:t>
                      </a:r>
                    </a:p>
                    <a:p>
                      <a:pPr marL="342900" lvl="0" indent="-342900" algn="just">
                        <a:lnSpc>
                          <a:spcPct val="100000"/>
                        </a:lnSpc>
                        <a:buFont typeface="+mj-lt"/>
                        <a:buAutoNum type="arabicPeriod"/>
                      </a:pPr>
                      <a:r>
                        <a:rPr lang="pl-PL" sz="1400" kern="100" dirty="0">
                          <a:effectLst/>
                        </a:rPr>
                        <a:t>ceramicy przemysłowi</a:t>
                      </a:r>
                    </a:p>
                    <a:p>
                      <a:pPr marL="342900" lvl="0" indent="-342900" algn="just">
                        <a:lnSpc>
                          <a:spcPct val="100000"/>
                        </a:lnSpc>
                        <a:buFont typeface="+mj-lt"/>
                        <a:buAutoNum type="arabicPeriod"/>
                      </a:pPr>
                      <a:r>
                        <a:rPr lang="pl-PL" sz="1400" kern="100" dirty="0">
                          <a:effectLst/>
                        </a:rPr>
                        <a:t>cieśle i stolarze budowlani</a:t>
                      </a:r>
                    </a:p>
                    <a:p>
                      <a:pPr marL="342900" lvl="0" indent="-342900" algn="just">
                        <a:lnSpc>
                          <a:spcPct val="100000"/>
                        </a:lnSpc>
                        <a:buFont typeface="+mj-lt"/>
                        <a:buAutoNum type="arabicPeriod"/>
                      </a:pPr>
                      <a:r>
                        <a:rPr lang="pl-PL" sz="1400" kern="100" dirty="0">
                          <a:effectLst/>
                        </a:rPr>
                        <a:t>dekarze i blacharze budowlani</a:t>
                      </a:r>
                    </a:p>
                    <a:p>
                      <a:pPr marL="342900" lvl="0" indent="-342900" algn="just">
                        <a:lnSpc>
                          <a:spcPct val="100000"/>
                        </a:lnSpc>
                        <a:buFont typeface="+mj-lt"/>
                        <a:buAutoNum type="arabicPeriod"/>
                      </a:pPr>
                      <a:r>
                        <a:rPr lang="pl-PL" sz="1400" kern="100" dirty="0">
                          <a:effectLst/>
                        </a:rPr>
                        <a:t>dentyści</a:t>
                      </a:r>
                    </a:p>
                    <a:p>
                      <a:pPr marL="342900" lvl="0" indent="-342900" algn="just">
                        <a:lnSpc>
                          <a:spcPct val="100000"/>
                        </a:lnSpc>
                        <a:buFont typeface="+mj-lt"/>
                        <a:buAutoNum type="arabicPeriod"/>
                      </a:pPr>
                      <a:r>
                        <a:rPr lang="pl-PL" sz="1400" kern="100" dirty="0">
                          <a:effectLst/>
                        </a:rPr>
                        <a:t>elektrycy, elektromechanicy i elektromonterzy</a:t>
                      </a:r>
                    </a:p>
                    <a:p>
                      <a:pPr marL="342900" lvl="0" indent="-342900" algn="just">
                        <a:lnSpc>
                          <a:spcPct val="100000"/>
                        </a:lnSpc>
                        <a:buFont typeface="+mj-lt"/>
                        <a:buAutoNum type="arabicPeriod"/>
                      </a:pPr>
                      <a:r>
                        <a:rPr lang="pl-PL" sz="1400" kern="100" dirty="0">
                          <a:effectLst/>
                        </a:rPr>
                        <a:t>farmaceuci</a:t>
                      </a:r>
                    </a:p>
                    <a:p>
                      <a:pPr marL="342900" lvl="0" indent="-342900" algn="just">
                        <a:lnSpc>
                          <a:spcPct val="100000"/>
                        </a:lnSpc>
                        <a:buFont typeface="+mj-lt"/>
                        <a:buAutoNum type="arabicPeriod"/>
                      </a:pPr>
                      <a:r>
                        <a:rPr lang="pl-PL" sz="1400" kern="100" dirty="0">
                          <a:effectLst/>
                        </a:rPr>
                        <a:t>fizjoterapeuci i masażyści</a:t>
                      </a:r>
                    </a:p>
                    <a:p>
                      <a:pPr marL="342900" lvl="0" indent="-342900" algn="just">
                        <a:lnSpc>
                          <a:spcPct val="100000"/>
                        </a:lnSpc>
                        <a:buFont typeface="+mj-lt"/>
                        <a:buAutoNum type="arabicPeriod"/>
                      </a:pPr>
                      <a:r>
                        <a:rPr lang="pl-PL" sz="1400" kern="100" dirty="0">
                          <a:effectLst/>
                        </a:rPr>
                        <a:t>geodeci i kartografowie</a:t>
                      </a:r>
                    </a:p>
                    <a:p>
                      <a:pPr marL="342900" lvl="0" indent="-342900" algn="just">
                        <a:lnSpc>
                          <a:spcPct val="100000"/>
                        </a:lnSpc>
                        <a:buFont typeface="+mj-lt"/>
                        <a:buAutoNum type="arabicPeriod"/>
                      </a:pPr>
                      <a:r>
                        <a:rPr lang="pl-PL" sz="1400" kern="100" dirty="0">
                          <a:effectLst/>
                        </a:rPr>
                        <a:t>kamieniarze</a:t>
                      </a:r>
                    </a:p>
                    <a:p>
                      <a:pPr marL="342900" lvl="0" indent="-342900" algn="just">
                        <a:lnSpc>
                          <a:spcPct val="100000"/>
                        </a:lnSpc>
                        <a:buFont typeface="+mj-lt"/>
                        <a:buAutoNum type="arabicPeriod"/>
                      </a:pPr>
                      <a:r>
                        <a:rPr lang="pl-PL" sz="1400" kern="100" dirty="0">
                          <a:effectLst/>
                        </a:rPr>
                        <a:t>kierowcy autobusów</a:t>
                      </a:r>
                    </a:p>
                    <a:p>
                      <a:pPr marL="342900" lvl="0" indent="-342900" algn="just">
                        <a:lnSpc>
                          <a:spcPct val="100000"/>
                        </a:lnSpc>
                        <a:buFont typeface="+mj-lt"/>
                        <a:buAutoNum type="arabicPeriod"/>
                      </a:pPr>
                      <a:r>
                        <a:rPr lang="pl-PL" sz="1400" kern="100" dirty="0">
                          <a:effectLst/>
                        </a:rPr>
                        <a:t>kierowcy samochodów ciężarowych i ciągników siodłowych</a:t>
                      </a:r>
                    </a:p>
                    <a:p>
                      <a:pPr marL="342900" lvl="0" indent="-342900" algn="just">
                        <a:lnSpc>
                          <a:spcPct val="100000"/>
                        </a:lnSpc>
                        <a:buFont typeface="+mj-lt"/>
                        <a:buAutoNum type="arabicPeriod"/>
                      </a:pPr>
                      <a:r>
                        <a:rPr lang="pl-PL" sz="1400" kern="100" dirty="0">
                          <a:effectLst/>
                        </a:rPr>
                        <a:t>kucharze</a:t>
                      </a:r>
                    </a:p>
                    <a:p>
                      <a:pPr marL="342900" lvl="0" indent="-342900" algn="just">
                        <a:lnSpc>
                          <a:spcPct val="100000"/>
                        </a:lnSpc>
                        <a:buFont typeface="+mj-lt"/>
                        <a:buAutoNum type="arabicPeriod"/>
                      </a:pPr>
                      <a:r>
                        <a:rPr lang="pl-PL" sz="1400" kern="100" dirty="0">
                          <a:effectLst/>
                        </a:rPr>
                        <a:t>lakiernicy</a:t>
                      </a:r>
                    </a:p>
                    <a:p>
                      <a:pPr marL="342900" lvl="0" indent="-342900" algn="just">
                        <a:lnSpc>
                          <a:spcPct val="100000"/>
                        </a:lnSpc>
                        <a:buFont typeface="+mj-lt"/>
                        <a:buAutoNum type="arabicPeriod"/>
                      </a:pPr>
                      <a:r>
                        <a:rPr lang="pl-PL" sz="1400" kern="100" dirty="0">
                          <a:effectLst/>
                        </a:rPr>
                        <a:t>Lekarze</a:t>
                      </a:r>
                    </a:p>
                    <a:p>
                      <a:pPr marL="342900" lvl="0" indent="-342900" algn="just">
                        <a:lnSpc>
                          <a:spcPct val="100000"/>
                        </a:lnSpc>
                        <a:buFont typeface="+mj-lt"/>
                        <a:buAutoNum type="arabicPeriod"/>
                      </a:pPr>
                      <a:r>
                        <a:rPr lang="pl-PL" sz="1400" kern="100" dirty="0">
                          <a:effectLst/>
                        </a:rPr>
                        <a:t>magazynierzy</a:t>
                      </a:r>
                    </a:p>
                    <a:p>
                      <a:pPr marL="342900" lvl="0" indent="-342900" algn="just">
                        <a:lnSpc>
                          <a:spcPct val="100000"/>
                        </a:lnSpc>
                        <a:buFont typeface="+mj-lt"/>
                        <a:buAutoNum type="arabicPeriod"/>
                      </a:pPr>
                      <a:r>
                        <a:rPr lang="pl-PL" sz="1400" kern="100" dirty="0">
                          <a:effectLst/>
                        </a:rPr>
                        <a:t>mechanicy maszyn i urządzeń</a:t>
                      </a:r>
                    </a:p>
                    <a:p>
                      <a:pPr marL="342900" lvl="0" indent="-342900" algn="just">
                        <a:lnSpc>
                          <a:spcPct val="100000"/>
                        </a:lnSpc>
                        <a:buFont typeface="+mj-lt"/>
                        <a:buAutoNum type="arabicPeriod"/>
                      </a:pPr>
                      <a:r>
                        <a:rPr lang="pl-PL" sz="1400" kern="100" dirty="0">
                          <a:effectLst/>
                        </a:rPr>
                        <a:t>mechanicy pojazdów samochodowych</a:t>
                      </a:r>
                    </a:p>
                    <a:p>
                      <a:pPr marL="342900" lvl="0" indent="-342900" algn="just">
                        <a:lnSpc>
                          <a:spcPct val="100000"/>
                        </a:lnSpc>
                        <a:buFont typeface="+mj-lt"/>
                        <a:buAutoNum type="arabicPeriod"/>
                      </a:pPr>
                      <a:r>
                        <a:rPr lang="pl-PL" sz="1400" kern="100" dirty="0">
                          <a:effectLst/>
                        </a:rPr>
                        <a:t>monterzy instalacji budowlanych</a:t>
                      </a:r>
                    </a:p>
                    <a:p>
                      <a:pPr marL="342900" lvl="0" indent="-342900" algn="just">
                        <a:lnSpc>
                          <a:spcPct val="100000"/>
                        </a:lnSpc>
                        <a:buFont typeface="+mj-lt"/>
                        <a:buAutoNum type="arabicPeriod"/>
                      </a:pPr>
                      <a:r>
                        <a:rPr lang="pl-PL" sz="1400" kern="100" dirty="0">
                          <a:effectLst/>
                        </a:rPr>
                        <a:t>murarze i tynkarze</a:t>
                      </a:r>
                    </a:p>
                    <a:p>
                      <a:pPr marL="342900" lvl="0" indent="-342900" algn="just">
                        <a:lnSpc>
                          <a:spcPct val="100000"/>
                        </a:lnSpc>
                        <a:buFont typeface="+mj-lt"/>
                        <a:buAutoNum type="arabicPeriod"/>
                      </a:pPr>
                      <a:r>
                        <a:rPr lang="pl-PL" sz="1400" kern="100" dirty="0">
                          <a:effectLst/>
                        </a:rPr>
                        <a:t>nauczyciele języków obcych i lektorzy</a:t>
                      </a:r>
                    </a:p>
                    <a:p>
                      <a:pPr marL="342900" lvl="0" indent="-342900" algn="just">
                        <a:lnSpc>
                          <a:spcPct val="100000"/>
                        </a:lnSpc>
                        <a:buFont typeface="+mj-lt"/>
                        <a:buAutoNum type="arabicPeriod"/>
                      </a:pPr>
                      <a:r>
                        <a:rPr lang="pl-PL" sz="1400" kern="100" dirty="0">
                          <a:effectLst/>
                        </a:rPr>
                        <a:t>nauczyciele przedmiotów ogólnokształcących</a:t>
                      </a:r>
                    </a:p>
                    <a:p>
                      <a:pPr marL="342900" lvl="0" indent="-342900" algn="just">
                        <a:lnSpc>
                          <a:spcPct val="100000"/>
                        </a:lnSpc>
                        <a:buFont typeface="+mj-lt"/>
                        <a:buAutoNum type="arabicPeriod"/>
                      </a:pPr>
                      <a:r>
                        <a:rPr lang="pl-PL" sz="1400" kern="100" dirty="0">
                          <a:effectLst/>
                        </a:rPr>
                        <a:t>nauczyciele przedszkoli</a:t>
                      </a:r>
                    </a:p>
                    <a:p>
                      <a:pPr marL="342900" lvl="0" indent="-342900" algn="just">
                        <a:lnSpc>
                          <a:spcPct val="100000"/>
                        </a:lnSpc>
                        <a:buFont typeface="+mj-lt"/>
                        <a:buAutoNum type="arabicPeriod"/>
                      </a:pPr>
                      <a:r>
                        <a:rPr lang="pl-PL" sz="1400" kern="100" dirty="0">
                          <a:effectLst/>
                        </a:rPr>
                        <a:t>nauczyciele szkół specjalnych i oddziałów integracyjnych</a:t>
                      </a:r>
                      <a:endParaRPr lang="pl-PL" sz="1400" kern="100" dirty="0">
                        <a:effectLst/>
                        <a:latin typeface="Times New Roman" panose="02020603050405020304" pitchFamily="18" charset="0"/>
                        <a:ea typeface="Times New Roman" panose="02020603050405020304" pitchFamily="18" charset="0"/>
                      </a:endParaRPr>
                    </a:p>
                  </a:txBody>
                  <a:tcPr marL="53524" marR="53524" marT="0" marB="0"/>
                </a:tc>
                <a:tc>
                  <a:txBody>
                    <a:bodyPr/>
                    <a:lstStyle/>
                    <a:p>
                      <a:pPr marL="342900" lvl="0" indent="-342900" algn="just">
                        <a:lnSpc>
                          <a:spcPct val="100000"/>
                        </a:lnSpc>
                        <a:buFont typeface="+mj-lt"/>
                        <a:buAutoNum type="arabicPeriod"/>
                      </a:pPr>
                      <a:r>
                        <a:rPr lang="pl-PL" sz="1400" kern="100" dirty="0">
                          <a:effectLst/>
                        </a:rPr>
                        <a:t>operatorzy i mechanicy sprzętu do robót ziemnych</a:t>
                      </a:r>
                    </a:p>
                    <a:p>
                      <a:pPr marL="342900" lvl="0" indent="-342900" algn="just">
                        <a:lnSpc>
                          <a:spcPct val="100000"/>
                        </a:lnSpc>
                        <a:buFont typeface="+mj-lt"/>
                        <a:buAutoNum type="arabicPeriod"/>
                      </a:pPr>
                      <a:r>
                        <a:rPr lang="pl-PL" sz="1400" kern="100" dirty="0">
                          <a:effectLst/>
                        </a:rPr>
                        <a:t>operatorzy obrabiarek skrawających</a:t>
                      </a:r>
                    </a:p>
                    <a:p>
                      <a:pPr marL="342900" lvl="0" indent="-342900" algn="just">
                        <a:lnSpc>
                          <a:spcPct val="100000"/>
                        </a:lnSpc>
                        <a:buFont typeface="+mj-lt"/>
                        <a:buAutoNum type="arabicPeriod"/>
                      </a:pPr>
                      <a:r>
                        <a:rPr lang="pl-PL" sz="1400" kern="100" dirty="0">
                          <a:effectLst/>
                        </a:rPr>
                        <a:t>operatorzy urządzeń dźwigowo-transportowych</a:t>
                      </a:r>
                    </a:p>
                    <a:p>
                      <a:pPr marL="342900" lvl="0" indent="-342900" algn="just">
                        <a:lnSpc>
                          <a:spcPct val="100000"/>
                        </a:lnSpc>
                        <a:buFont typeface="+mj-lt"/>
                        <a:buAutoNum type="arabicPeriod"/>
                      </a:pPr>
                      <a:r>
                        <a:rPr lang="pl-PL" sz="1400" kern="100" dirty="0">
                          <a:effectLst/>
                        </a:rPr>
                        <a:t>opiekunowie osoby starszej lub niepełnosprawnej</a:t>
                      </a:r>
                    </a:p>
                    <a:p>
                      <a:pPr marL="342900" lvl="0" indent="-342900" algn="just">
                        <a:lnSpc>
                          <a:spcPct val="100000"/>
                        </a:lnSpc>
                        <a:buFont typeface="+mj-lt"/>
                        <a:buAutoNum type="arabicPeriod"/>
                      </a:pPr>
                      <a:r>
                        <a:rPr lang="pl-PL" sz="1400" kern="100" dirty="0">
                          <a:effectLst/>
                        </a:rPr>
                        <a:t>pedagodzy</a:t>
                      </a:r>
                    </a:p>
                    <a:p>
                      <a:pPr marL="342900" lvl="0" indent="-342900" algn="just">
                        <a:lnSpc>
                          <a:spcPct val="100000"/>
                        </a:lnSpc>
                        <a:buFont typeface="+mj-lt"/>
                        <a:buAutoNum type="arabicPeriod"/>
                      </a:pPr>
                      <a:r>
                        <a:rPr lang="pl-PL" sz="1400" kern="100" dirty="0">
                          <a:effectLst/>
                        </a:rPr>
                        <a:t>piekarze</a:t>
                      </a:r>
                    </a:p>
                    <a:p>
                      <a:pPr marL="342900" lvl="0" indent="-342900" algn="just">
                        <a:lnSpc>
                          <a:spcPct val="100000"/>
                        </a:lnSpc>
                        <a:buFont typeface="+mj-lt"/>
                        <a:buAutoNum type="arabicPeriod"/>
                      </a:pPr>
                      <a:r>
                        <a:rPr lang="pl-PL" sz="1400" kern="100" dirty="0">
                          <a:effectLst/>
                        </a:rPr>
                        <a:t>pielęgniarki i położne</a:t>
                      </a:r>
                    </a:p>
                    <a:p>
                      <a:pPr marL="342900" lvl="0" indent="-342900" algn="just">
                        <a:lnSpc>
                          <a:spcPct val="100000"/>
                        </a:lnSpc>
                        <a:buFont typeface="+mj-lt"/>
                        <a:buAutoNum type="arabicPeriod"/>
                      </a:pPr>
                      <a:r>
                        <a:rPr lang="pl-PL" sz="1400" kern="100" dirty="0">
                          <a:effectLst/>
                        </a:rPr>
                        <a:t>pracownicy ds. rachunkowości i księgowości</a:t>
                      </a:r>
                    </a:p>
                    <a:p>
                      <a:pPr marL="342900" lvl="0" indent="-342900" algn="just">
                        <a:lnSpc>
                          <a:spcPct val="100000"/>
                        </a:lnSpc>
                        <a:buFont typeface="+mj-lt"/>
                        <a:buAutoNum type="arabicPeriod"/>
                      </a:pPr>
                      <a:r>
                        <a:rPr lang="pl-PL" sz="1400" kern="100" dirty="0">
                          <a:effectLst/>
                        </a:rPr>
                        <a:t>pracownicy robót wykończeniowych w budownictwie</a:t>
                      </a:r>
                    </a:p>
                    <a:p>
                      <a:pPr marL="342900" lvl="0" indent="-342900" algn="just">
                        <a:lnSpc>
                          <a:spcPct val="100000"/>
                        </a:lnSpc>
                        <a:buFont typeface="+mj-lt"/>
                        <a:buAutoNum type="arabicPeriod"/>
                      </a:pPr>
                      <a:r>
                        <a:rPr lang="pl-PL" sz="1400" kern="100" dirty="0">
                          <a:effectLst/>
                        </a:rPr>
                        <a:t>przetwórcy mięsa i ryb</a:t>
                      </a:r>
                    </a:p>
                    <a:p>
                      <a:pPr marL="342900" lvl="0" indent="-342900" algn="just">
                        <a:lnSpc>
                          <a:spcPct val="100000"/>
                        </a:lnSpc>
                        <a:buFont typeface="+mj-lt"/>
                        <a:buAutoNum type="arabicPeriod"/>
                      </a:pPr>
                      <a:r>
                        <a:rPr lang="pl-PL" sz="1400" kern="100" dirty="0">
                          <a:effectLst/>
                        </a:rPr>
                        <a:t>psycholodzy i psychoterapeuci</a:t>
                      </a:r>
                    </a:p>
                    <a:p>
                      <a:pPr marL="342900" lvl="0" indent="-342900" algn="just">
                        <a:lnSpc>
                          <a:spcPct val="100000"/>
                        </a:lnSpc>
                        <a:buFont typeface="+mj-lt"/>
                        <a:buAutoNum type="arabicPeriod"/>
                      </a:pPr>
                      <a:r>
                        <a:rPr lang="pl-PL" sz="1400" kern="100" dirty="0">
                          <a:effectLst/>
                        </a:rPr>
                        <a:t>ratownicy medyczni</a:t>
                      </a:r>
                    </a:p>
                    <a:p>
                      <a:pPr marL="342900" lvl="0" indent="-342900" algn="just">
                        <a:lnSpc>
                          <a:spcPct val="100000"/>
                        </a:lnSpc>
                        <a:buFont typeface="+mj-lt"/>
                        <a:buAutoNum type="arabicPeriod"/>
                      </a:pPr>
                      <a:r>
                        <a:rPr lang="pl-PL" sz="1400" kern="100" dirty="0">
                          <a:effectLst/>
                        </a:rPr>
                        <a:t>robotnicy budowlani</a:t>
                      </a:r>
                    </a:p>
                    <a:p>
                      <a:pPr marL="342900" lvl="0" indent="-342900" algn="just">
                        <a:lnSpc>
                          <a:spcPct val="100000"/>
                        </a:lnSpc>
                        <a:buFont typeface="+mj-lt"/>
                        <a:buAutoNum type="arabicPeriod"/>
                      </a:pPr>
                      <a:r>
                        <a:rPr lang="pl-PL" sz="1400" kern="100" dirty="0">
                          <a:effectLst/>
                        </a:rPr>
                        <a:t>robotnicy obróbki drewna i stolarze</a:t>
                      </a:r>
                    </a:p>
                    <a:p>
                      <a:pPr marL="342900" lvl="0" indent="-342900" algn="just">
                        <a:lnSpc>
                          <a:spcPct val="100000"/>
                        </a:lnSpc>
                        <a:buFont typeface="+mj-lt"/>
                        <a:buAutoNum type="arabicPeriod"/>
                      </a:pPr>
                      <a:r>
                        <a:rPr lang="pl-PL" sz="1400" kern="100" dirty="0">
                          <a:effectLst/>
                        </a:rPr>
                        <a:t>samodzielni księgowi</a:t>
                      </a:r>
                    </a:p>
                    <a:p>
                      <a:pPr marL="342900" lvl="0" indent="-342900" algn="just">
                        <a:lnSpc>
                          <a:spcPct val="100000"/>
                        </a:lnSpc>
                        <a:buFont typeface="+mj-lt"/>
                        <a:buAutoNum type="arabicPeriod"/>
                      </a:pPr>
                      <a:r>
                        <a:rPr lang="pl-PL" sz="1400" kern="100" dirty="0">
                          <a:effectLst/>
                        </a:rPr>
                        <a:t>spawacze</a:t>
                      </a:r>
                    </a:p>
                    <a:p>
                      <a:pPr marL="342900" lvl="0" indent="-342900" algn="just">
                        <a:lnSpc>
                          <a:spcPct val="100000"/>
                        </a:lnSpc>
                        <a:buFont typeface="+mj-lt"/>
                        <a:buAutoNum type="arabicPeriod"/>
                      </a:pPr>
                      <a:r>
                        <a:rPr lang="pl-PL" sz="1400" kern="100" dirty="0">
                          <a:effectLst/>
                        </a:rPr>
                        <a:t>szefowie kuchni</a:t>
                      </a:r>
                    </a:p>
                    <a:p>
                      <a:pPr marL="342900" lvl="0" indent="-342900" algn="just">
                        <a:lnSpc>
                          <a:spcPct val="100000"/>
                        </a:lnSpc>
                        <a:buFont typeface="+mj-lt"/>
                        <a:buAutoNum type="arabicPeriod"/>
                      </a:pPr>
                      <a:r>
                        <a:rPr lang="pl-PL" sz="1400" kern="100" dirty="0">
                          <a:effectLst/>
                        </a:rPr>
                        <a:t>ślusarze</a:t>
                      </a:r>
                    </a:p>
                    <a:p>
                      <a:pPr marL="342900" lvl="0" indent="-342900" algn="just">
                        <a:lnSpc>
                          <a:spcPct val="100000"/>
                        </a:lnSpc>
                        <a:buFont typeface="+mj-lt"/>
                        <a:buAutoNum type="arabicPeriod"/>
                      </a:pPr>
                      <a:r>
                        <a:rPr lang="pl-PL" sz="1400" kern="100" dirty="0">
                          <a:effectLst/>
                        </a:rPr>
                        <a:t>tapicerzy</a:t>
                      </a:r>
                    </a:p>
                    <a:p>
                      <a:pPr marL="342900" lvl="0" indent="-342900" algn="just">
                        <a:lnSpc>
                          <a:spcPct val="100000"/>
                        </a:lnSpc>
                        <a:buFont typeface="+mj-lt"/>
                        <a:buAutoNum type="arabicPeriod"/>
                      </a:pPr>
                      <a:r>
                        <a:rPr lang="pl-PL" sz="1400" kern="100" dirty="0">
                          <a:effectLst/>
                        </a:rPr>
                        <a:t>technicy mechanicy</a:t>
                      </a:r>
                    </a:p>
                    <a:p>
                      <a:pPr marL="342900" lvl="0" indent="-342900" algn="just">
                        <a:lnSpc>
                          <a:spcPct val="100000"/>
                        </a:lnSpc>
                        <a:buFont typeface="+mj-lt"/>
                        <a:buAutoNum type="arabicPeriod"/>
                      </a:pPr>
                      <a:r>
                        <a:rPr lang="pl-PL" sz="1400" kern="100" dirty="0">
                          <a:effectLst/>
                        </a:rPr>
                        <a:t>wychowawcy w placówkach oświatowych i opiekuńczych</a:t>
                      </a:r>
                    </a:p>
                    <a:p>
                      <a:pPr marL="342900" lvl="0" indent="-342900" algn="just">
                        <a:lnSpc>
                          <a:spcPct val="100000"/>
                        </a:lnSpc>
                        <a:buFont typeface="+mj-lt"/>
                        <a:buAutoNum type="arabicPeriod"/>
                      </a:pPr>
                      <a:r>
                        <a:rPr lang="pl-PL" sz="1400" kern="100" dirty="0">
                          <a:effectLst/>
                        </a:rPr>
                        <a:t>zaopatrzeniowcy i dostawcy</a:t>
                      </a:r>
                      <a:endParaRPr lang="pl-PL" sz="1400" kern="100" dirty="0">
                        <a:effectLst/>
                        <a:latin typeface="Times New Roman" panose="02020603050405020304" pitchFamily="18" charset="0"/>
                        <a:ea typeface="Times New Roman" panose="02020603050405020304" pitchFamily="18" charset="0"/>
                      </a:endParaRPr>
                    </a:p>
                  </a:txBody>
                  <a:tcPr marL="53524" marR="53524" marT="0" marB="0"/>
                </a:tc>
                <a:extLst>
                  <a:ext uri="{0D108BD9-81ED-4DB2-BD59-A6C34878D82A}">
                    <a16:rowId xmlns:a16="http://schemas.microsoft.com/office/drawing/2014/main" val="2907315985"/>
                  </a:ext>
                </a:extLst>
              </a:tr>
            </a:tbl>
          </a:graphicData>
        </a:graphic>
      </p:graphicFrame>
      <p:sp>
        <p:nvSpPr>
          <p:cNvPr id="5" name="pole tekstowe 4">
            <a:extLst>
              <a:ext uri="{FF2B5EF4-FFF2-40B4-BE49-F238E27FC236}">
                <a16:creationId xmlns:a16="http://schemas.microsoft.com/office/drawing/2014/main" id="{15BFDA10-9DDD-FEBB-A63E-1EC45CE89C90}"/>
              </a:ext>
            </a:extLst>
          </p:cNvPr>
          <p:cNvSpPr txBox="1"/>
          <p:nvPr/>
        </p:nvSpPr>
        <p:spPr>
          <a:xfrm>
            <a:off x="8035290" y="865306"/>
            <a:ext cx="3063240" cy="369332"/>
          </a:xfrm>
          <a:prstGeom prst="rect">
            <a:avLst/>
          </a:prstGeom>
          <a:noFill/>
        </p:spPr>
        <p:txBody>
          <a:bodyPr wrap="square" rtlCol="0">
            <a:spAutoFit/>
          </a:bodyPr>
          <a:lstStyle/>
          <a:p>
            <a:r>
              <a:rPr lang="pl-PL" b="1" dirty="0">
                <a:latin typeface="Times New Roman" panose="02020603050405020304" pitchFamily="18" charset="0"/>
                <a:cs typeface="Times New Roman" panose="02020603050405020304" pitchFamily="18" charset="0"/>
              </a:rPr>
              <a:t>Zawody deficytowe</a:t>
            </a:r>
          </a:p>
        </p:txBody>
      </p:sp>
    </p:spTree>
    <p:extLst>
      <p:ext uri="{BB962C8B-B14F-4D97-AF65-F5344CB8AC3E}">
        <p14:creationId xmlns:p14="http://schemas.microsoft.com/office/powerpoint/2010/main" val="41271320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5" name="pole tekstowe 4">
            <a:extLst>
              <a:ext uri="{FF2B5EF4-FFF2-40B4-BE49-F238E27FC236}">
                <a16:creationId xmlns:a16="http://schemas.microsoft.com/office/drawing/2014/main" id="{15BFDA10-9DDD-FEBB-A63E-1EC45CE89C90}"/>
              </a:ext>
            </a:extLst>
          </p:cNvPr>
          <p:cNvSpPr txBox="1"/>
          <p:nvPr/>
        </p:nvSpPr>
        <p:spPr>
          <a:xfrm>
            <a:off x="6983730" y="1367522"/>
            <a:ext cx="4457700" cy="646331"/>
          </a:xfrm>
          <a:prstGeom prst="rect">
            <a:avLst/>
          </a:prstGeom>
          <a:noFill/>
        </p:spPr>
        <p:txBody>
          <a:bodyPr wrap="square" rtlCol="0">
            <a:spAutoFit/>
          </a:bodyPr>
          <a:lstStyle/>
          <a:p>
            <a:r>
              <a:rPr lang="pl-PL" sz="1800" b="1" kern="0" dirty="0">
                <a:effectLst/>
                <a:latin typeface="Times New Roman" panose="02020603050405020304" pitchFamily="18" charset="0"/>
                <a:ea typeface="Times New Roman" panose="02020603050405020304" pitchFamily="18" charset="0"/>
              </a:rPr>
              <a:t>Działalności, na które wystąpiło zapotrzebowanie na obszarze LSR </a:t>
            </a:r>
            <a:endParaRPr lang="pl-PL" b="1" dirty="0"/>
          </a:p>
        </p:txBody>
      </p:sp>
      <p:graphicFrame>
        <p:nvGraphicFramePr>
          <p:cNvPr id="6" name="Tabela 5">
            <a:extLst>
              <a:ext uri="{FF2B5EF4-FFF2-40B4-BE49-F238E27FC236}">
                <a16:creationId xmlns:a16="http://schemas.microsoft.com/office/drawing/2014/main" id="{5559C61B-237A-8383-7B5A-F7AF879E637A}"/>
              </a:ext>
            </a:extLst>
          </p:cNvPr>
          <p:cNvGraphicFramePr>
            <a:graphicFrameLocks noGrp="1"/>
          </p:cNvGraphicFramePr>
          <p:nvPr>
            <p:extLst>
              <p:ext uri="{D42A27DB-BD31-4B8C-83A1-F6EECF244321}">
                <p14:modId xmlns:p14="http://schemas.microsoft.com/office/powerpoint/2010/main" val="2614649703"/>
              </p:ext>
            </p:extLst>
          </p:nvPr>
        </p:nvGraphicFramePr>
        <p:xfrm>
          <a:off x="1805940" y="2190868"/>
          <a:ext cx="8608060" cy="3482975"/>
        </p:xfrm>
        <a:graphic>
          <a:graphicData uri="http://schemas.openxmlformats.org/drawingml/2006/table">
            <a:tbl>
              <a:tblPr firstRow="1" firstCol="1" bandRow="1">
                <a:tableStyleId>{5C22544A-7EE6-4342-B048-85BDC9FD1C3A}</a:tableStyleId>
              </a:tblPr>
              <a:tblGrid>
                <a:gridCol w="4303081">
                  <a:extLst>
                    <a:ext uri="{9D8B030D-6E8A-4147-A177-3AD203B41FA5}">
                      <a16:colId xmlns:a16="http://schemas.microsoft.com/office/drawing/2014/main" val="552887713"/>
                    </a:ext>
                  </a:extLst>
                </a:gridCol>
                <a:gridCol w="4304979">
                  <a:extLst>
                    <a:ext uri="{9D8B030D-6E8A-4147-A177-3AD203B41FA5}">
                      <a16:colId xmlns:a16="http://schemas.microsoft.com/office/drawing/2014/main" val="972207230"/>
                    </a:ext>
                  </a:extLst>
                </a:gridCol>
              </a:tblGrid>
              <a:tr h="3249811">
                <a:tc>
                  <a:txBody>
                    <a:bodyPr/>
                    <a:lstStyle/>
                    <a:p>
                      <a:pPr marL="342900" lvl="0" indent="-342900" algn="just">
                        <a:lnSpc>
                          <a:spcPct val="115000"/>
                        </a:lnSpc>
                        <a:buFont typeface="+mj-lt"/>
                        <a:buAutoNum type="arabicPeriod"/>
                      </a:pPr>
                      <a:r>
                        <a:rPr lang="pl-PL" sz="2000" kern="100">
                          <a:effectLst/>
                        </a:rPr>
                        <a:t>aranżacja wnętrz</a:t>
                      </a:r>
                    </a:p>
                    <a:p>
                      <a:pPr marL="342900" lvl="0" indent="-342900" algn="just">
                        <a:lnSpc>
                          <a:spcPct val="115000"/>
                        </a:lnSpc>
                        <a:buFont typeface="+mj-lt"/>
                        <a:buAutoNum type="arabicPeriod"/>
                      </a:pPr>
                      <a:r>
                        <a:rPr lang="pl-PL" sz="2000" kern="100">
                          <a:effectLst/>
                        </a:rPr>
                        <a:t>audyty energetyczne</a:t>
                      </a:r>
                    </a:p>
                    <a:p>
                      <a:pPr marL="342900" lvl="0" indent="-342900" algn="just">
                        <a:lnSpc>
                          <a:spcPct val="115000"/>
                        </a:lnSpc>
                        <a:buFont typeface="+mj-lt"/>
                        <a:buAutoNum type="arabicPeriod"/>
                      </a:pPr>
                      <a:r>
                        <a:rPr lang="pl-PL" sz="2000" kern="100">
                          <a:effectLst/>
                        </a:rPr>
                        <a:t>branża grzewcza i chłodnicza</a:t>
                      </a:r>
                    </a:p>
                    <a:p>
                      <a:pPr marL="342900" lvl="0" indent="-342900" algn="just">
                        <a:lnSpc>
                          <a:spcPct val="115000"/>
                        </a:lnSpc>
                        <a:buFont typeface="+mj-lt"/>
                        <a:buAutoNum type="arabicPeriod"/>
                      </a:pPr>
                      <a:r>
                        <a:rPr lang="pl-PL" sz="2000" kern="100">
                          <a:effectLst/>
                        </a:rPr>
                        <a:t>mechanika pojazdowa</a:t>
                      </a:r>
                    </a:p>
                    <a:p>
                      <a:pPr marL="342900" lvl="0" indent="-342900" algn="just">
                        <a:lnSpc>
                          <a:spcPct val="115000"/>
                        </a:lnSpc>
                        <a:buFont typeface="+mj-lt"/>
                        <a:buAutoNum type="arabicPeriod"/>
                      </a:pPr>
                      <a:r>
                        <a:rPr lang="pl-PL" sz="2000" kern="100">
                          <a:effectLst/>
                        </a:rPr>
                        <a:t>mycie elewacji, dachów, paneli fotowoltaicznych</a:t>
                      </a:r>
                    </a:p>
                    <a:p>
                      <a:pPr marL="342900" lvl="0" indent="-342900" algn="just">
                        <a:lnSpc>
                          <a:spcPct val="115000"/>
                        </a:lnSpc>
                        <a:buFont typeface="+mj-lt"/>
                        <a:buAutoNum type="arabicPeriod"/>
                      </a:pPr>
                      <a:r>
                        <a:rPr lang="pl-PL" sz="2000" kern="100">
                          <a:effectLst/>
                        </a:rPr>
                        <a:t>odnawialne źródła energii</a:t>
                      </a:r>
                    </a:p>
                    <a:p>
                      <a:pPr marL="342900" lvl="0" indent="-342900" algn="just">
                        <a:lnSpc>
                          <a:spcPct val="115000"/>
                        </a:lnSpc>
                        <a:buFont typeface="+mj-lt"/>
                        <a:buAutoNum type="arabicPeriod"/>
                      </a:pPr>
                      <a:r>
                        <a:rPr lang="pl-PL" sz="2000" kern="100">
                          <a:effectLst/>
                        </a:rPr>
                        <a:t>stolarka okienno-drzwiowa</a:t>
                      </a:r>
                    </a:p>
                    <a:p>
                      <a:pPr marL="342900" lvl="0" indent="-342900" algn="just">
                        <a:lnSpc>
                          <a:spcPct val="115000"/>
                        </a:lnSpc>
                        <a:buFont typeface="+mj-lt"/>
                        <a:buAutoNum type="arabicPeriod"/>
                      </a:pPr>
                      <a:r>
                        <a:rPr lang="pl-PL" sz="2000" kern="100">
                          <a:effectLst/>
                        </a:rPr>
                        <a:t>usługi ciesielsko – dekarskie</a:t>
                      </a:r>
                    </a:p>
                    <a:p>
                      <a:pPr algn="just">
                        <a:lnSpc>
                          <a:spcPct val="115000"/>
                        </a:lnSpc>
                      </a:pPr>
                      <a:r>
                        <a:rPr lang="pl-PL" sz="2000" kern="100">
                          <a:effectLst/>
                        </a:rPr>
                        <a:t> </a:t>
                      </a:r>
                      <a:endParaRPr lang="pl-PL" sz="2000" kern="100">
                        <a:effectLst/>
                        <a:latin typeface="Times New Roman" panose="02020603050405020304" pitchFamily="18" charset="0"/>
                        <a:ea typeface="Times New Roman" panose="02020603050405020304" pitchFamily="18" charset="0"/>
                      </a:endParaRPr>
                    </a:p>
                  </a:txBody>
                  <a:tcPr marL="68580" marR="68580" marT="0" marB="0"/>
                </a:tc>
                <a:tc>
                  <a:txBody>
                    <a:bodyPr/>
                    <a:lstStyle/>
                    <a:p>
                      <a:pPr marL="342900" lvl="0" indent="-342900" algn="just">
                        <a:lnSpc>
                          <a:spcPct val="115000"/>
                        </a:lnSpc>
                        <a:buFont typeface="+mj-lt"/>
                        <a:buAutoNum type="arabicPeriod"/>
                      </a:pPr>
                      <a:r>
                        <a:rPr lang="pl-PL" sz="2000" kern="100" dirty="0">
                          <a:effectLst/>
                        </a:rPr>
                        <a:t>usługi elektroinstalacyjne</a:t>
                      </a:r>
                    </a:p>
                    <a:p>
                      <a:pPr marL="342900" lvl="0" indent="-342900" algn="just">
                        <a:lnSpc>
                          <a:spcPct val="115000"/>
                        </a:lnSpc>
                        <a:buFont typeface="+mj-lt"/>
                        <a:buAutoNum type="arabicPeriod"/>
                      </a:pPr>
                      <a:r>
                        <a:rPr lang="pl-PL" sz="2000" kern="100" dirty="0">
                          <a:effectLst/>
                        </a:rPr>
                        <a:t>usługi elektryczne</a:t>
                      </a:r>
                    </a:p>
                    <a:p>
                      <a:pPr marL="342900" lvl="0" indent="-342900" algn="just">
                        <a:lnSpc>
                          <a:spcPct val="115000"/>
                        </a:lnSpc>
                        <a:buFont typeface="+mj-lt"/>
                        <a:buAutoNum type="arabicPeriod"/>
                      </a:pPr>
                      <a:r>
                        <a:rPr lang="pl-PL" sz="2000" kern="100" dirty="0">
                          <a:effectLst/>
                        </a:rPr>
                        <a:t>usługi kosmetologiczne</a:t>
                      </a:r>
                    </a:p>
                    <a:p>
                      <a:pPr marL="342900" lvl="0" indent="-342900" algn="just">
                        <a:lnSpc>
                          <a:spcPct val="115000"/>
                        </a:lnSpc>
                        <a:buFont typeface="+mj-lt"/>
                        <a:buAutoNum type="arabicPeriod"/>
                      </a:pPr>
                      <a:r>
                        <a:rPr lang="pl-PL" sz="2000" kern="100" dirty="0">
                          <a:effectLst/>
                        </a:rPr>
                        <a:t>usługi logopedyczne</a:t>
                      </a:r>
                    </a:p>
                    <a:p>
                      <a:pPr marL="342900" lvl="0" indent="-342900" algn="just">
                        <a:lnSpc>
                          <a:spcPct val="115000"/>
                        </a:lnSpc>
                        <a:buFont typeface="+mj-lt"/>
                        <a:buAutoNum type="arabicPeriod"/>
                      </a:pPr>
                      <a:r>
                        <a:rPr lang="pl-PL" sz="2000" kern="100" dirty="0">
                          <a:effectLst/>
                        </a:rPr>
                        <a:t>usługi projektowe (projekty budowalne)</a:t>
                      </a:r>
                    </a:p>
                    <a:p>
                      <a:pPr marL="342900" lvl="0" indent="-342900" algn="just">
                        <a:lnSpc>
                          <a:spcPct val="115000"/>
                        </a:lnSpc>
                        <a:buFont typeface="+mj-lt"/>
                        <a:buAutoNum type="arabicPeriod"/>
                      </a:pPr>
                      <a:r>
                        <a:rPr lang="pl-PL" sz="2000" kern="100" dirty="0">
                          <a:effectLst/>
                        </a:rPr>
                        <a:t>usługi sprzątania</a:t>
                      </a:r>
                    </a:p>
                    <a:p>
                      <a:pPr marL="342900" lvl="0" indent="-342900" algn="just">
                        <a:lnSpc>
                          <a:spcPct val="115000"/>
                        </a:lnSpc>
                        <a:buFont typeface="+mj-lt"/>
                        <a:buAutoNum type="arabicPeriod"/>
                      </a:pPr>
                      <a:r>
                        <a:rPr lang="pl-PL" sz="2000" kern="100" dirty="0">
                          <a:effectLst/>
                        </a:rPr>
                        <a:t>usługi tartaczne</a:t>
                      </a:r>
                    </a:p>
                    <a:p>
                      <a:pPr marL="342900" lvl="0" indent="-342900" algn="just">
                        <a:lnSpc>
                          <a:spcPct val="115000"/>
                        </a:lnSpc>
                        <a:buFont typeface="+mj-lt"/>
                        <a:buAutoNum type="arabicPeriod"/>
                      </a:pPr>
                      <a:r>
                        <a:rPr lang="pl-PL" sz="2000" kern="100" dirty="0">
                          <a:effectLst/>
                        </a:rPr>
                        <a:t>usługi </a:t>
                      </a:r>
                      <a:r>
                        <a:rPr lang="pl-PL" sz="2000" kern="100" dirty="0" err="1">
                          <a:effectLst/>
                        </a:rPr>
                        <a:t>trychologiczne</a:t>
                      </a:r>
                      <a:endParaRPr lang="pl-PL" sz="2000" kern="100" dirty="0">
                        <a:effectLst/>
                      </a:endParaRPr>
                    </a:p>
                    <a:p>
                      <a:pPr marL="342900" lvl="0" indent="-342900" algn="just">
                        <a:lnSpc>
                          <a:spcPct val="115000"/>
                        </a:lnSpc>
                        <a:buFont typeface="+mj-lt"/>
                        <a:buAutoNum type="arabicPeriod"/>
                      </a:pPr>
                      <a:r>
                        <a:rPr lang="pl-PL" sz="2000" kern="100" dirty="0">
                          <a:effectLst/>
                        </a:rPr>
                        <a:t>wynajem sprzętu budowlanego</a:t>
                      </a:r>
                      <a:endParaRPr lang="pl-PL" sz="2000" kern="100" dirty="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427738252"/>
                  </a:ext>
                </a:extLst>
              </a:tr>
            </a:tbl>
          </a:graphicData>
        </a:graphic>
      </p:graphicFrame>
    </p:spTree>
    <p:extLst>
      <p:ext uri="{BB962C8B-B14F-4D97-AF65-F5344CB8AC3E}">
        <p14:creationId xmlns:p14="http://schemas.microsoft.com/office/powerpoint/2010/main" val="21572978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897DB7D-0E04-BD33-D364-3F5B5A344A2A}"/>
              </a:ext>
            </a:extLst>
          </p:cNvPr>
          <p:cNvSpPr txBox="1"/>
          <p:nvPr/>
        </p:nvSpPr>
        <p:spPr>
          <a:xfrm>
            <a:off x="1131570" y="1497330"/>
            <a:ext cx="10158412" cy="5150564"/>
          </a:xfrm>
          <a:prstGeom prst="rect">
            <a:avLst/>
          </a:prstGeom>
          <a:noFill/>
        </p:spPr>
        <p:txBody>
          <a:bodyPr wrap="square">
            <a:spAutoFit/>
          </a:bodyPr>
          <a:lstStyle/>
          <a:p>
            <a:pPr>
              <a:lnSpc>
                <a:spcPct val="115000"/>
              </a:lnSpc>
            </a:pPr>
            <a:r>
              <a:rPr lang="pl-PL" sz="1800" b="1" dirty="0">
                <a:effectLst/>
                <a:latin typeface="Times New Roman" panose="02020603050405020304" pitchFamily="18" charset="0"/>
                <a:ea typeface="Times New Roman" panose="02020603050405020304" pitchFamily="18" charset="0"/>
              </a:rPr>
              <a:t>Kwota wsparcia w ramach LSR:</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dirty="0">
                <a:effectLst/>
                <a:latin typeface="Times New Roman" panose="02020603050405020304" pitchFamily="18" charset="0"/>
                <a:ea typeface="Times New Roman" panose="02020603050405020304" pitchFamily="18" charset="0"/>
              </a:rPr>
              <a:t>Minimalna wartość wsparcia kosztów kwalifikowalnych na poziomie operacji: </a:t>
            </a:r>
            <a:r>
              <a:rPr lang="pl-PL" sz="1800" b="1" dirty="0">
                <a:effectLst/>
                <a:latin typeface="Times New Roman" panose="02020603050405020304" pitchFamily="18" charset="0"/>
                <a:ea typeface="Times New Roman" panose="02020603050405020304" pitchFamily="18" charset="0"/>
              </a:rPr>
              <a:t>50 tys. zł </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dirty="0">
                <a:effectLst/>
                <a:latin typeface="Times New Roman" panose="02020603050405020304" pitchFamily="18" charset="0"/>
                <a:ea typeface="Times New Roman" panose="02020603050405020304" pitchFamily="18" charset="0"/>
              </a:rPr>
              <a:t>Maksymalna wysokość dofinansowania operacji:</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pl-PL" sz="1800" dirty="0">
                <a:effectLst/>
                <a:latin typeface="Times New Roman" panose="02020603050405020304" pitchFamily="18" charset="0"/>
                <a:ea typeface="Times New Roman" panose="02020603050405020304" pitchFamily="18" charset="0"/>
              </a:rPr>
              <a:t>podejmowanie pozarolniczej działalności gospodarczej przez osoby fizyczne - dotacja w postaci ryczałtu </a:t>
            </a:r>
            <a:r>
              <a:rPr lang="pl-PL" sz="1800" b="1" dirty="0">
                <a:effectLst/>
                <a:latin typeface="Times New Roman" panose="02020603050405020304" pitchFamily="18" charset="0"/>
                <a:ea typeface="Times New Roman" panose="02020603050405020304" pitchFamily="18" charset="0"/>
              </a:rPr>
              <a:t>do</a:t>
            </a:r>
            <a:r>
              <a:rPr lang="pl-PL" sz="1800" dirty="0">
                <a:effectLst/>
                <a:latin typeface="Times New Roman" panose="02020603050405020304" pitchFamily="18" charset="0"/>
                <a:ea typeface="Times New Roman" panose="02020603050405020304" pitchFamily="18" charset="0"/>
              </a:rPr>
              <a:t> </a:t>
            </a:r>
            <a:r>
              <a:rPr lang="pl-PL" sz="1800" b="1" dirty="0">
                <a:effectLst/>
                <a:latin typeface="Times New Roman" panose="02020603050405020304" pitchFamily="18" charset="0"/>
                <a:ea typeface="Times New Roman" panose="02020603050405020304" pitchFamily="18" charset="0"/>
              </a:rPr>
              <a:t>150 tys. zł</a:t>
            </a:r>
            <a:r>
              <a:rPr lang="pl-PL" sz="1800" dirty="0">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pl-PL" sz="1800" dirty="0">
                <a:effectLst/>
                <a:latin typeface="Times New Roman" panose="02020603050405020304" pitchFamily="18" charset="0"/>
                <a:ea typeface="Times New Roman" panose="02020603050405020304" pitchFamily="18" charset="0"/>
              </a:rPr>
              <a:t>rozwijanie pozarolniczej działalności gospodarczej – dotacja w postaci refundacji kosztów  kwalifikowalnych </a:t>
            </a:r>
            <a:r>
              <a:rPr lang="pl-PL" sz="1800" b="1" dirty="0">
                <a:effectLst/>
                <a:latin typeface="Times New Roman" panose="02020603050405020304" pitchFamily="18" charset="0"/>
                <a:ea typeface="Times New Roman" panose="02020603050405020304" pitchFamily="18" charset="0"/>
              </a:rPr>
              <a:t>do</a:t>
            </a:r>
            <a:r>
              <a:rPr lang="pl-PL" sz="1800" dirty="0">
                <a:effectLst/>
                <a:latin typeface="Times New Roman" panose="02020603050405020304" pitchFamily="18" charset="0"/>
                <a:ea typeface="Times New Roman" panose="02020603050405020304" pitchFamily="18" charset="0"/>
              </a:rPr>
              <a:t> </a:t>
            </a:r>
            <a:r>
              <a:rPr lang="pl-PL" sz="1800" b="1" dirty="0">
                <a:effectLst/>
                <a:latin typeface="Times New Roman" panose="02020603050405020304" pitchFamily="18" charset="0"/>
                <a:ea typeface="Times New Roman" panose="02020603050405020304" pitchFamily="18" charset="0"/>
              </a:rPr>
              <a:t>300 tys. zł.</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Symbol" panose="05050102010706020507" pitchFamily="18" charset="2"/>
              <a:buChar char=""/>
            </a:pPr>
            <a:r>
              <a:rPr lang="pl-PL" sz="1800" dirty="0">
                <a:effectLst/>
                <a:latin typeface="Times New Roman" panose="02020603050405020304" pitchFamily="18" charset="0"/>
                <a:ea typeface="Times New Roman" panose="02020603050405020304" pitchFamily="18" charset="0"/>
              </a:rPr>
              <a:t>rozwój pozarolniczych funkcji gospodarstw rolnych w zakresie tworzenia lub rozwijania gospodarstw opiekuńczych – dotacja w postaci ryczałtu/refundacji </a:t>
            </a:r>
            <a:r>
              <a:rPr lang="pl-PL" sz="1800" b="1" dirty="0">
                <a:effectLst/>
                <a:latin typeface="Times New Roman" panose="02020603050405020304" pitchFamily="18" charset="0"/>
                <a:ea typeface="Times New Roman" panose="02020603050405020304" pitchFamily="18" charset="0"/>
              </a:rPr>
              <a:t>do 150 tys.</a:t>
            </a:r>
            <a:endParaRPr lang="pl-PL" sz="2000" dirty="0">
              <a:effectLst/>
              <a:latin typeface="Times New Roman" panose="02020603050405020304" pitchFamily="18" charset="0"/>
              <a:ea typeface="Times New Roman" panose="02020603050405020304" pitchFamily="18" charset="0"/>
            </a:endParaRPr>
          </a:p>
          <a:p>
            <a:pPr>
              <a:lnSpc>
                <a:spcPct val="115000"/>
              </a:lnSpc>
            </a:pPr>
            <a:r>
              <a:rPr lang="pl-PL" sz="1800" b="1" dirty="0">
                <a:solidFill>
                  <a:srgbClr val="FF0000"/>
                </a:solidFill>
                <a:effectLst/>
                <a:latin typeface="Times New Roman" panose="02020603050405020304" pitchFamily="18" charset="0"/>
                <a:ea typeface="Times New Roman" panose="02020603050405020304" pitchFamily="18" charset="0"/>
              </a:rPr>
              <a:t> </a:t>
            </a:r>
            <a:endParaRPr lang="pl-PL" sz="2000" dirty="0">
              <a:effectLst/>
              <a:latin typeface="Times New Roman" panose="02020603050405020304" pitchFamily="18" charset="0"/>
              <a:ea typeface="Times New Roman" panose="02020603050405020304" pitchFamily="18" charset="0"/>
            </a:endParaRPr>
          </a:p>
          <a:p>
            <a:pPr algn="just">
              <a:lnSpc>
                <a:spcPct val="115000"/>
              </a:lnSpc>
            </a:pPr>
            <a:r>
              <a:rPr lang="pl-PL" sz="1800" i="1" dirty="0">
                <a:effectLst/>
                <a:latin typeface="Times New Roman" panose="02020603050405020304" pitchFamily="18" charset="0"/>
                <a:ea typeface="Times New Roman" panose="02020603050405020304" pitchFamily="18" charset="0"/>
              </a:rPr>
              <a:t>Wsparcie w zakresie podejmowania i rozwijania pozarolniczej działalności gospodarczej przewiduje także finansowanie kosztów szkoleniowych, związanych ściśle z celem danej operacji, takich jak nabycie lub podwyższenie kwalifikacji, reorientacja zawodowa, koszty kursów specjalistycznych lub obejmujących wiedzę niezbędną do prowadzenia działalności gospodarczej np. podstawy księgowości, co daje Wnioskodawcom m.in. możliwość dostosowania kwalifikacji/kompetencji do lokalnych potrzeb np. zapotrzebowanie na usługi podstawowe i stworzenie miejsc pracy określanych powyżej jako deficytowe</a:t>
            </a:r>
            <a:r>
              <a:rPr lang="pl-PL" sz="1800" i="1" dirty="0">
                <a:solidFill>
                  <a:srgbClr val="FF0000"/>
                </a:solidFill>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607088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 name="Obraz 5">
            <a:extLst>
              <a:ext uri="{FF2B5EF4-FFF2-40B4-BE49-F238E27FC236}">
                <a16:creationId xmlns:a16="http://schemas.microsoft.com/office/drawing/2014/main" id="{838E1004-B2D9-46AF-8A9E-B51FF9943D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78" y="5512117"/>
            <a:ext cx="2971800" cy="1533525"/>
          </a:xfrm>
          <a:prstGeom prst="rect">
            <a:avLst/>
          </a:prstGeom>
        </p:spPr>
      </p:pic>
      <p:sp>
        <p:nvSpPr>
          <p:cNvPr id="2" name="Tytuł 1">
            <a:extLst>
              <a:ext uri="{FF2B5EF4-FFF2-40B4-BE49-F238E27FC236}">
                <a16:creationId xmlns:a16="http://schemas.microsoft.com/office/drawing/2014/main" id="{D036D6BD-403C-425A-BA70-87BC1794AEA1}"/>
              </a:ext>
            </a:extLst>
          </p:cNvPr>
          <p:cNvSpPr>
            <a:spLocks noGrp="1"/>
          </p:cNvSpPr>
          <p:nvPr>
            <p:ph type="ctrTitle"/>
          </p:nvPr>
        </p:nvSpPr>
        <p:spPr>
          <a:xfrm>
            <a:off x="734771" y="3713636"/>
            <a:ext cx="9567797" cy="1411606"/>
          </a:xfrm>
        </p:spPr>
        <p:txBody>
          <a:bodyPr>
            <a:noAutofit/>
          </a:bodyPr>
          <a:lstStyle/>
          <a:p>
            <a:pPr>
              <a:lnSpc>
                <a:spcPct val="107000"/>
              </a:lnSpc>
              <a:spcAft>
                <a:spcPts val="800"/>
              </a:spcAft>
            </a:pPr>
            <a: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Wnioskodawcy: lokalne grupy działania</a:t>
            </a:r>
            <a:b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LSR w województwie Kujawsko – Pomorskim wspófinansowane są z 2 źródeł:</a:t>
            </a: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Fundusz: EFRROW (Europejski Fundusz Rolny na rzecz Rozwoju Obszarów Wiejskich)</a:t>
            </a: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Program: PS WPR 2021-2027 (Plan Strategiczny Wspólnej Polityki Rolnej)</a:t>
            </a: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Fundusz: EFS+ (Europejski Fundusz Społeczny +)</a:t>
            </a: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Program: </a:t>
            </a:r>
            <a:r>
              <a:rPr lang="pl-PL" sz="2000" b="1" dirty="0" err="1">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FEdKiP</a:t>
            </a: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 (Fundusze Europejskie dla Kujaw i Pomorza)</a:t>
            </a:r>
            <a:b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t>Limit środków na LSR określony został w regulaminie konkursu i zależy od liczby mieszkańców, a także liczby mieszkańców w gminach marginalizowanych</a:t>
            </a:r>
            <a:b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br>
              <a:rPr lang="pl-PL" sz="2000" b="1" dirty="0">
                <a:solidFill>
                  <a:srgbClr val="C00000"/>
                </a:solidFill>
                <a:effectLst/>
                <a:latin typeface="Arial Narrow" panose="020B0606020202030204" pitchFamily="34" charset="0"/>
                <a:ea typeface="Times New Roman" panose="02020603050405020304" pitchFamily="18" charset="0"/>
                <a:cs typeface="Times New Roman" panose="02020603050405020304" pitchFamily="18" charset="0"/>
              </a:rPr>
            </a:br>
            <a:r>
              <a:rPr lang="pl-PL" sz="2000" b="1" dirty="0">
                <a:solidFill>
                  <a:schemeClr val="accent6">
                    <a:lumMod val="50000"/>
                  </a:schemeClr>
                </a:solidFill>
                <a:effectLst/>
                <a:latin typeface="Arial Narrow" panose="020B0606020202030204" pitchFamily="34" charset="0"/>
                <a:ea typeface="Times New Roman" panose="02020603050405020304" pitchFamily="18" charset="0"/>
                <a:cs typeface="Times New Roman" panose="02020603050405020304" pitchFamily="18" charset="0"/>
              </a:rPr>
              <a:t>Lokalne Strategie Rozwoju muszą powstać w procesie partycypacyjnym, tzn. przy udziale mieszkańców i podmiotów z obszaru objętego LSR</a:t>
            </a:r>
            <a:endParaRPr lang="pl-PL" sz="2000" b="1" dirty="0">
              <a:solidFill>
                <a:schemeClr val="accent6">
                  <a:lumMod val="50000"/>
                </a:schemeClr>
              </a:solidFill>
              <a:latin typeface="Arial Narrow" panose="020B0606020202030204" pitchFamily="34" charset="0"/>
            </a:endParaRPr>
          </a:p>
        </p:txBody>
      </p:sp>
      <p:pic>
        <p:nvPicPr>
          <p:cNvPr id="7" name="Obraz 6">
            <a:extLst>
              <a:ext uri="{FF2B5EF4-FFF2-40B4-BE49-F238E27FC236}">
                <a16:creationId xmlns:a16="http://schemas.microsoft.com/office/drawing/2014/main" id="{BF1DA3A2-428A-EC1D-0F2A-FB09795591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20214" y="5850435"/>
            <a:ext cx="6629492" cy="817725"/>
          </a:xfrm>
          <a:prstGeom prst="rect">
            <a:avLst/>
          </a:prstGeom>
          <a:noFill/>
          <a:ln>
            <a:noFill/>
          </a:ln>
        </p:spPr>
      </p:pic>
    </p:spTree>
    <p:extLst>
      <p:ext uri="{BB962C8B-B14F-4D97-AF65-F5344CB8AC3E}">
        <p14:creationId xmlns:p14="http://schemas.microsoft.com/office/powerpoint/2010/main" val="42432206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P.2.1    BOROWIACKIE INTERESY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897DB7D-0E04-BD33-D364-3F5B5A344A2A}"/>
              </a:ext>
            </a:extLst>
          </p:cNvPr>
          <p:cNvSpPr txBox="1"/>
          <p:nvPr/>
        </p:nvSpPr>
        <p:spPr>
          <a:xfrm>
            <a:off x="1016794" y="1328738"/>
            <a:ext cx="10158412" cy="385362"/>
          </a:xfrm>
          <a:prstGeom prst="rect">
            <a:avLst/>
          </a:prstGeom>
          <a:noFill/>
        </p:spPr>
        <p:txBody>
          <a:bodyPr wrap="square">
            <a:spAutoFit/>
          </a:bodyPr>
          <a:lstStyle/>
          <a:p>
            <a:pPr>
              <a:lnSpc>
                <a:spcPct val="115000"/>
              </a:lnSpc>
            </a:pPr>
            <a:r>
              <a:rPr lang="pl-PL" sz="1800" i="1" dirty="0">
                <a:solidFill>
                  <a:srgbClr val="FF0000"/>
                </a:solidFill>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p:txBody>
      </p:sp>
      <p:sp>
        <p:nvSpPr>
          <p:cNvPr id="5" name="pole tekstowe 4">
            <a:extLst>
              <a:ext uri="{FF2B5EF4-FFF2-40B4-BE49-F238E27FC236}">
                <a16:creationId xmlns:a16="http://schemas.microsoft.com/office/drawing/2014/main" id="{DED0169F-B127-D716-B855-A55B3606F4EB}"/>
              </a:ext>
            </a:extLst>
          </p:cNvPr>
          <p:cNvSpPr txBox="1"/>
          <p:nvPr/>
        </p:nvSpPr>
        <p:spPr>
          <a:xfrm>
            <a:off x="750570" y="1570737"/>
            <a:ext cx="10506710" cy="1601977"/>
          </a:xfrm>
          <a:prstGeom prst="rect">
            <a:avLst/>
          </a:prstGeom>
          <a:noFill/>
        </p:spPr>
        <p:txBody>
          <a:bodyPr wrap="square">
            <a:spAutoFit/>
          </a:bodyPr>
          <a:lstStyle/>
          <a:p>
            <a:pPr>
              <a:lnSpc>
                <a:spcPct val="115000"/>
              </a:lnSpc>
            </a:pPr>
            <a:r>
              <a:rPr lang="pl-PL" sz="1800" b="1" dirty="0">
                <a:effectLst/>
                <a:latin typeface="Times New Roman" panose="02020603050405020304" pitchFamily="18" charset="0"/>
                <a:ea typeface="Times New Roman" panose="02020603050405020304" pitchFamily="18" charset="0"/>
              </a:rPr>
              <a:t>Maksymalny poziom współfinansowania</a:t>
            </a:r>
            <a:r>
              <a:rPr lang="pl-PL" sz="1800" dirty="0">
                <a:effectLst/>
                <a:latin typeface="Times New Roman" panose="02020603050405020304" pitchFamily="18" charset="0"/>
                <a:ea typeface="Times New Roman" panose="02020603050405020304" pitchFamily="18" charset="0"/>
              </a:rPr>
              <a:t>:</a:t>
            </a:r>
            <a:endParaRPr lang="pl-PL" sz="2000" dirty="0">
              <a:effectLst/>
              <a:latin typeface="Times New Roman" panose="02020603050405020304" pitchFamily="18" charset="0"/>
              <a:ea typeface="Times New Roman" panose="02020603050405020304" pitchFamily="18" charset="0"/>
            </a:endParaRPr>
          </a:p>
          <a:p>
            <a:pPr algn="just">
              <a:lnSpc>
                <a:spcPct val="115000"/>
              </a:lnSpc>
            </a:pPr>
            <a:r>
              <a:rPr lang="pl-PL" sz="1800" dirty="0">
                <a:effectLst/>
                <a:latin typeface="Times New Roman" panose="02020603050405020304" pitchFamily="18" charset="0"/>
                <a:ea typeface="Times New Roman" panose="02020603050405020304" pitchFamily="18" charset="0"/>
              </a:rPr>
              <a:t>- </a:t>
            </a:r>
            <a:r>
              <a:rPr lang="pl-PL" sz="1800" b="1" dirty="0">
                <a:effectLst/>
                <a:latin typeface="Times New Roman" panose="02020603050405020304" pitchFamily="18" charset="0"/>
                <a:ea typeface="Times New Roman" panose="02020603050405020304" pitchFamily="18" charset="0"/>
              </a:rPr>
              <a:t>do 65% </a:t>
            </a:r>
            <a:r>
              <a:rPr lang="pl-PL" sz="1800" dirty="0">
                <a:effectLst/>
                <a:latin typeface="Times New Roman" panose="02020603050405020304" pitchFamily="18" charset="0"/>
                <a:ea typeface="Times New Roman" panose="02020603050405020304" pitchFamily="18" charset="0"/>
              </a:rPr>
              <a:t>kosztów kwalifikowalnych, z wyłączeniem operacji realizowanych w ramach rozwoju pozarolniczych funkcji małych gospodarstw rolnych,</a:t>
            </a:r>
            <a:endParaRPr lang="pl-PL" sz="2000" dirty="0">
              <a:effectLst/>
              <a:latin typeface="Times New Roman" panose="02020603050405020304" pitchFamily="18" charset="0"/>
              <a:ea typeface="Times New Roman" panose="02020603050405020304" pitchFamily="18" charset="0"/>
            </a:endParaRPr>
          </a:p>
          <a:p>
            <a:r>
              <a:rPr lang="pl-PL" sz="1800" b="1" kern="0" dirty="0">
                <a:effectLst/>
                <a:latin typeface="Times New Roman" panose="02020603050405020304" pitchFamily="18" charset="0"/>
                <a:ea typeface="Times New Roman" panose="02020603050405020304" pitchFamily="18" charset="0"/>
              </a:rPr>
              <a:t>- do 85% </a:t>
            </a:r>
            <a:r>
              <a:rPr lang="pl-PL" sz="1800" kern="0" dirty="0">
                <a:effectLst/>
                <a:latin typeface="Times New Roman" panose="02020603050405020304" pitchFamily="18" charset="0"/>
                <a:ea typeface="Times New Roman" panose="02020603050405020304" pitchFamily="18" charset="0"/>
              </a:rPr>
              <a:t>kosztów kwalifikowalnych w przypadku operacji realizowanych w ramach rozwoju pozarolniczych funkcji małych gospodarstw rolnych</a:t>
            </a:r>
            <a:endParaRPr lang="pl-PL" dirty="0"/>
          </a:p>
        </p:txBody>
      </p:sp>
      <p:graphicFrame>
        <p:nvGraphicFramePr>
          <p:cNvPr id="6" name="Tabela 5">
            <a:extLst>
              <a:ext uri="{FF2B5EF4-FFF2-40B4-BE49-F238E27FC236}">
                <a16:creationId xmlns:a16="http://schemas.microsoft.com/office/drawing/2014/main" id="{7515E268-260F-F99A-3BCB-2F49018F7CAC}"/>
              </a:ext>
            </a:extLst>
          </p:cNvPr>
          <p:cNvGraphicFramePr>
            <a:graphicFrameLocks noGrp="1"/>
          </p:cNvGraphicFramePr>
          <p:nvPr>
            <p:extLst>
              <p:ext uri="{D42A27DB-BD31-4B8C-83A1-F6EECF244321}">
                <p14:modId xmlns:p14="http://schemas.microsoft.com/office/powerpoint/2010/main" val="2420991883"/>
              </p:ext>
            </p:extLst>
          </p:nvPr>
        </p:nvGraphicFramePr>
        <p:xfrm>
          <a:off x="1451610" y="3354088"/>
          <a:ext cx="9521190" cy="3035899"/>
        </p:xfrm>
        <a:graphic>
          <a:graphicData uri="http://schemas.openxmlformats.org/drawingml/2006/table">
            <a:tbl>
              <a:tblPr firstRow="1" firstCol="1" bandRow="1">
                <a:tableStyleId>{5C22544A-7EE6-4342-B048-85BDC9FD1C3A}</a:tableStyleId>
              </a:tblPr>
              <a:tblGrid>
                <a:gridCol w="4760595">
                  <a:extLst>
                    <a:ext uri="{9D8B030D-6E8A-4147-A177-3AD203B41FA5}">
                      <a16:colId xmlns:a16="http://schemas.microsoft.com/office/drawing/2014/main" val="3057928140"/>
                    </a:ext>
                  </a:extLst>
                </a:gridCol>
                <a:gridCol w="4760595">
                  <a:extLst>
                    <a:ext uri="{9D8B030D-6E8A-4147-A177-3AD203B41FA5}">
                      <a16:colId xmlns:a16="http://schemas.microsoft.com/office/drawing/2014/main" val="3465229030"/>
                    </a:ext>
                  </a:extLst>
                </a:gridCol>
              </a:tblGrid>
              <a:tr h="240445">
                <a:tc>
                  <a:txBody>
                    <a:bodyPr/>
                    <a:lstStyle/>
                    <a:p>
                      <a:pPr algn="ctr">
                        <a:lnSpc>
                          <a:spcPct val="115000"/>
                        </a:lnSpc>
                      </a:pPr>
                      <a:r>
                        <a:rPr lang="pl-PL" sz="1100" kern="100">
                          <a:effectLst/>
                        </a:rPr>
                        <a:t>Produkty</a:t>
                      </a:r>
                      <a:endParaRPr lang="pl-PL" sz="1200" kern="100">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pl-PL" sz="1100" kern="100">
                          <a:effectLst/>
                        </a:rPr>
                        <a:t>Rezultaty</a:t>
                      </a:r>
                      <a:endParaRPr lang="pl-PL" sz="1200" kern="100">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2705690466"/>
                  </a:ext>
                </a:extLst>
              </a:tr>
              <a:tr h="1397727">
                <a:tc rowSpan="2">
                  <a:txBody>
                    <a:bodyPr/>
                    <a:lstStyle/>
                    <a:p>
                      <a:pPr>
                        <a:lnSpc>
                          <a:spcPct val="115000"/>
                        </a:lnSpc>
                      </a:pPr>
                      <a:r>
                        <a:rPr lang="pl-PL" sz="1600" kern="100" dirty="0">
                          <a:effectLst/>
                          <a:latin typeface="Times New Roman" panose="02020603050405020304" pitchFamily="18" charset="0"/>
                          <a:cs typeface="Times New Roman" panose="02020603050405020304" pitchFamily="18" charset="0"/>
                        </a:rPr>
                        <a:t>liczba udzielonych dotacji wspierających przedsiębiorcze postawy mieszkańców</a:t>
                      </a:r>
                    </a:p>
                    <a:p>
                      <a:pPr>
                        <a:lnSpc>
                          <a:spcPct val="115000"/>
                        </a:lnSpc>
                      </a:pPr>
                      <a:r>
                        <a:rPr lang="pl-PL" sz="1600" u="none" strike="noStrike" kern="100" dirty="0">
                          <a:effectLst/>
                          <a:latin typeface="Times New Roman" panose="02020603050405020304" pitchFamily="18" charset="0"/>
                          <a:cs typeface="Times New Roman" panose="02020603050405020304" pitchFamily="18" charset="0"/>
                        </a:rPr>
                        <a:t> </a:t>
                      </a:r>
                      <a:endParaRPr lang="pl-PL" sz="1600" kern="100" dirty="0">
                        <a:effectLst/>
                        <a:latin typeface="Times New Roman" panose="02020603050405020304" pitchFamily="18" charset="0"/>
                        <a:cs typeface="Times New Roman" panose="02020603050405020304" pitchFamily="18" charset="0"/>
                      </a:endParaRPr>
                    </a:p>
                    <a:p>
                      <a:pPr>
                        <a:lnSpc>
                          <a:spcPct val="115000"/>
                        </a:lnSpc>
                      </a:pPr>
                      <a:r>
                        <a:rPr lang="pl-PL" sz="1600" u="sng" kern="100" dirty="0">
                          <a:effectLst/>
                          <a:latin typeface="Times New Roman" panose="02020603050405020304" pitchFamily="18" charset="0"/>
                          <a:cs typeface="Times New Roman" panose="02020603050405020304" pitchFamily="18" charset="0"/>
                        </a:rPr>
                        <a:t>Jednostka miary</a:t>
                      </a:r>
                      <a:r>
                        <a:rPr lang="pl-PL" sz="1600" kern="100" dirty="0">
                          <a:effectLst/>
                          <a:latin typeface="Times New Roman" panose="02020603050405020304" pitchFamily="18" charset="0"/>
                          <a:cs typeface="Times New Roman" panose="02020603050405020304" pitchFamily="18" charset="0"/>
                        </a:rPr>
                        <a:t>: sztuka </a:t>
                      </a:r>
                    </a:p>
                    <a:p>
                      <a:pPr>
                        <a:lnSpc>
                          <a:spcPct val="115000"/>
                        </a:lnSpc>
                      </a:pPr>
                      <a:r>
                        <a:rPr lang="pl-PL" sz="1600" kern="100" dirty="0">
                          <a:effectLst/>
                          <a:latin typeface="Times New Roman" panose="02020603050405020304" pitchFamily="18" charset="0"/>
                          <a:ea typeface="Times New Roman" panose="02020603050405020304" pitchFamily="18" charset="0"/>
                          <a:cs typeface="Times New Roman" panose="02020603050405020304" pitchFamily="18" charset="0"/>
                        </a:rPr>
                        <a:t>(8 sztuk)</a:t>
                      </a:r>
                    </a:p>
                  </a:txBody>
                  <a:tcPr marL="68580" marR="68580" marT="0" marB="0"/>
                </a:tc>
                <a:tc>
                  <a:txBody>
                    <a:bodyPr/>
                    <a:lstStyle/>
                    <a:p>
                      <a:pPr>
                        <a:lnSpc>
                          <a:spcPct val="115000"/>
                        </a:lnSpc>
                      </a:pPr>
                      <a:r>
                        <a:rPr lang="pl-PL" sz="1600" kern="100" dirty="0">
                          <a:effectLst/>
                          <a:latin typeface="Times New Roman" panose="02020603050405020304" pitchFamily="18" charset="0"/>
                          <a:cs typeface="Times New Roman" panose="02020603050405020304" pitchFamily="18" charset="0"/>
                        </a:rPr>
                        <a:t>R.37 Wzrost gospodarczy i zatrudnienie na obszarach wiejskich: nowe miejsca pracy objęte wsparciem w ramach projektów WPR. </a:t>
                      </a:r>
                    </a:p>
                    <a:p>
                      <a:pPr>
                        <a:lnSpc>
                          <a:spcPct val="115000"/>
                        </a:lnSpc>
                      </a:pPr>
                      <a:r>
                        <a:rPr lang="pl-PL" sz="1600" u="sng" kern="100" dirty="0">
                          <a:effectLst/>
                          <a:latin typeface="Times New Roman" panose="02020603050405020304" pitchFamily="18" charset="0"/>
                          <a:cs typeface="Times New Roman" panose="02020603050405020304" pitchFamily="18" charset="0"/>
                        </a:rPr>
                        <a:t>Jednostka miary</a:t>
                      </a:r>
                      <a:r>
                        <a:rPr lang="pl-PL" sz="1600" kern="100" dirty="0">
                          <a:effectLst/>
                          <a:latin typeface="Times New Roman" panose="02020603050405020304" pitchFamily="18" charset="0"/>
                          <a:cs typeface="Times New Roman" panose="02020603050405020304" pitchFamily="18" charset="0"/>
                        </a:rPr>
                        <a:t>: liczba utworzonych miejsc pracy</a:t>
                      </a:r>
                    </a:p>
                    <a:p>
                      <a:pPr>
                        <a:lnSpc>
                          <a:spcPct val="115000"/>
                        </a:lnSpc>
                      </a:pPr>
                      <a:r>
                        <a:rPr lang="pl-PL" sz="1600" kern="100" dirty="0">
                          <a:effectLst/>
                          <a:latin typeface="Times New Roman" panose="02020603050405020304" pitchFamily="18" charset="0"/>
                          <a:ea typeface="Times New Roman" panose="02020603050405020304" pitchFamily="18" charset="0"/>
                          <a:cs typeface="Times New Roman" panose="02020603050405020304" pitchFamily="18" charset="0"/>
                        </a:rPr>
                        <a:t>(3 miejsca pracy)</a:t>
                      </a:r>
                    </a:p>
                  </a:txBody>
                  <a:tcPr marL="68580" marR="68580" marT="0" marB="0"/>
                </a:tc>
                <a:extLst>
                  <a:ext uri="{0D108BD9-81ED-4DB2-BD59-A6C34878D82A}">
                    <a16:rowId xmlns:a16="http://schemas.microsoft.com/office/drawing/2014/main" val="3951447388"/>
                  </a:ext>
                </a:extLst>
              </a:tr>
              <a:tr h="1397727">
                <a:tc vMerge="1">
                  <a:txBody>
                    <a:bodyPr/>
                    <a:lstStyle/>
                    <a:p>
                      <a:endParaRPr lang="pl-PL"/>
                    </a:p>
                  </a:txBody>
                  <a:tcPr/>
                </a:tc>
                <a:tc>
                  <a:txBody>
                    <a:bodyPr/>
                    <a:lstStyle/>
                    <a:p>
                      <a:pPr>
                        <a:lnSpc>
                          <a:spcPct val="115000"/>
                        </a:lnSpc>
                      </a:pPr>
                      <a:r>
                        <a:rPr lang="pl-PL" sz="1600" kern="100" dirty="0">
                          <a:effectLst/>
                          <a:latin typeface="Times New Roman" panose="02020603050405020304" pitchFamily="18" charset="0"/>
                          <a:cs typeface="Times New Roman" panose="02020603050405020304" pitchFamily="18" charset="0"/>
                        </a:rPr>
                        <a:t>R.39 Rozwój gospodarki wiejskiej: liczba przedsiębiorstw rolnych, w tym przedsiębiorstw zajmujących się </a:t>
                      </a:r>
                      <a:r>
                        <a:rPr lang="pl-PL" sz="1600" kern="100" dirty="0" err="1">
                          <a:effectLst/>
                          <a:latin typeface="Times New Roman" panose="02020603050405020304" pitchFamily="18" charset="0"/>
                          <a:cs typeface="Times New Roman" panose="02020603050405020304" pitchFamily="18" charset="0"/>
                        </a:rPr>
                        <a:t>biogospodarką</a:t>
                      </a:r>
                      <a:r>
                        <a:rPr lang="pl-PL" sz="1600" kern="100" dirty="0">
                          <a:effectLst/>
                          <a:latin typeface="Times New Roman" panose="02020603050405020304" pitchFamily="18" charset="0"/>
                          <a:cs typeface="Times New Roman" panose="02020603050405020304" pitchFamily="18" charset="0"/>
                        </a:rPr>
                        <a:t>, rozwiniętych dzięki wsparciu w ramach WPR.</a:t>
                      </a:r>
                    </a:p>
                    <a:p>
                      <a:pPr>
                        <a:lnSpc>
                          <a:spcPct val="115000"/>
                        </a:lnSpc>
                      </a:pPr>
                      <a:r>
                        <a:rPr lang="pl-PL" sz="1600" u="sng" kern="100" dirty="0">
                          <a:effectLst/>
                          <a:latin typeface="Times New Roman" panose="02020603050405020304" pitchFamily="18" charset="0"/>
                          <a:cs typeface="Times New Roman" panose="02020603050405020304" pitchFamily="18" charset="0"/>
                        </a:rPr>
                        <a:t>Jednostka miary</a:t>
                      </a:r>
                      <a:r>
                        <a:rPr lang="pl-PL" sz="1600" kern="100" dirty="0">
                          <a:effectLst/>
                          <a:latin typeface="Times New Roman" panose="02020603050405020304" pitchFamily="18" charset="0"/>
                          <a:cs typeface="Times New Roman" panose="02020603050405020304" pitchFamily="18" charset="0"/>
                        </a:rPr>
                        <a:t>: liczba przedsiębiorstw (8 szt.)</a:t>
                      </a:r>
                      <a:endParaRPr lang="pl-PL" sz="16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391399133"/>
                  </a:ext>
                </a:extLst>
              </a:tr>
            </a:tbl>
          </a:graphicData>
        </a:graphic>
      </p:graphicFrame>
    </p:spTree>
    <p:extLst>
      <p:ext uri="{BB962C8B-B14F-4D97-AF65-F5344CB8AC3E}">
        <p14:creationId xmlns:p14="http://schemas.microsoft.com/office/powerpoint/2010/main" val="1379475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P.2.2    AKTYWNI BOROWIACY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897DB7D-0E04-BD33-D364-3F5B5A344A2A}"/>
              </a:ext>
            </a:extLst>
          </p:cNvPr>
          <p:cNvSpPr txBox="1"/>
          <p:nvPr/>
        </p:nvSpPr>
        <p:spPr>
          <a:xfrm>
            <a:off x="1131570" y="1497330"/>
            <a:ext cx="10158412" cy="1022459"/>
          </a:xfrm>
          <a:prstGeom prst="rect">
            <a:avLst/>
          </a:prstGeom>
          <a:noFill/>
        </p:spPr>
        <p:txBody>
          <a:bodyPr wrap="square">
            <a:spAutoFit/>
          </a:bodyPr>
          <a:lstStyle/>
          <a:p>
            <a:pPr>
              <a:lnSpc>
                <a:spcPct val="115000"/>
              </a:lnSpc>
            </a:pPr>
            <a:r>
              <a:rPr lang="pl-PL" sz="1800" kern="0" dirty="0">
                <a:effectLst/>
                <a:latin typeface="Times New Roman" panose="02020603050405020304" pitchFamily="18" charset="0"/>
                <a:ea typeface="Times New Roman" panose="02020603050405020304" pitchFamily="18" charset="0"/>
              </a:rPr>
              <a:t>Przedsięwzięcie służyć będzie zwiększaniu aktywności społecznej mieszkańców poprzez sieciowanie organizacji pozarządowych i wspieranie lokalnych liderów, w tym w szczególności kreowanie liderów wśród ludzi młodych i włączanie ich w życie lokalnych społeczności.</a:t>
            </a:r>
            <a:endParaRPr lang="pl-PL" sz="2000" dirty="0">
              <a:effectLst/>
              <a:latin typeface="Times New Roman" panose="02020603050405020304" pitchFamily="18" charset="0"/>
              <a:ea typeface="Times New Roman" panose="02020603050405020304" pitchFamily="18" charset="0"/>
            </a:endParaRPr>
          </a:p>
        </p:txBody>
      </p:sp>
      <p:sp>
        <p:nvSpPr>
          <p:cNvPr id="6" name="pole tekstowe 5">
            <a:extLst>
              <a:ext uri="{FF2B5EF4-FFF2-40B4-BE49-F238E27FC236}">
                <a16:creationId xmlns:a16="http://schemas.microsoft.com/office/drawing/2014/main" id="{ABB5D3AC-596A-F71B-FE0D-D223EB1D3578}"/>
              </a:ext>
            </a:extLst>
          </p:cNvPr>
          <p:cNvSpPr txBox="1"/>
          <p:nvPr/>
        </p:nvSpPr>
        <p:spPr>
          <a:xfrm>
            <a:off x="891540" y="2822893"/>
            <a:ext cx="10158412" cy="4091889"/>
          </a:xfrm>
          <a:prstGeom prst="rect">
            <a:avLst/>
          </a:prstGeom>
          <a:noFill/>
        </p:spPr>
        <p:txBody>
          <a:bodyPr wrap="square">
            <a:spAutoFit/>
          </a:bodyPr>
          <a:lstStyle/>
          <a:p>
            <a:pPr algn="just">
              <a:lnSpc>
                <a:spcPct val="115000"/>
              </a:lnSpc>
            </a:pPr>
            <a:r>
              <a:rPr lang="pl-PL" sz="1800" b="1" dirty="0">
                <a:solidFill>
                  <a:srgbClr val="000000"/>
                </a:solidFill>
                <a:effectLst/>
                <a:latin typeface="Times New Roman" panose="02020603050405020304" pitchFamily="18" charset="0"/>
                <a:ea typeface="Times New Roman" panose="02020603050405020304" pitchFamily="18" charset="0"/>
              </a:rPr>
              <a:t>PROJEKTY GRANTOWE </a:t>
            </a:r>
            <a:endParaRPr lang="pl-PL" sz="2000" dirty="0">
              <a:solidFill>
                <a:srgbClr val="000000"/>
              </a:solidFill>
              <a:effectLst/>
              <a:latin typeface="Calibri" panose="020F0502020204030204" pitchFamily="34" charset="0"/>
              <a:ea typeface="Times New Roman" panose="02020603050405020304" pitchFamily="18" charset="0"/>
            </a:endParaRPr>
          </a:p>
          <a:p>
            <a:pPr algn="just">
              <a:lnSpc>
                <a:spcPct val="115000"/>
              </a:lnSpc>
            </a:pPr>
            <a:r>
              <a:rPr lang="pl-PL" sz="1800" b="1" dirty="0">
                <a:solidFill>
                  <a:srgbClr val="000000"/>
                </a:solidFill>
                <a:effectLst/>
                <a:latin typeface="Times New Roman" panose="02020603050405020304" pitchFamily="18" charset="0"/>
                <a:ea typeface="Times New Roman" panose="02020603050405020304" pitchFamily="18" charset="0"/>
              </a:rPr>
              <a:t> </a:t>
            </a:r>
            <a:r>
              <a:rPr lang="pl-PL" sz="1800" dirty="0">
                <a:solidFill>
                  <a:srgbClr val="000000"/>
                </a:solidFill>
                <a:effectLst/>
                <a:latin typeface="Times New Roman" panose="02020603050405020304" pitchFamily="18" charset="0"/>
                <a:ea typeface="Times New Roman" panose="02020603050405020304" pitchFamily="18" charset="0"/>
              </a:rPr>
              <a:t>Przykładowa lista  wspieranych zadań w ramach grantu LGD:</a:t>
            </a:r>
            <a:endParaRPr lang="pl-PL" sz="2000" dirty="0">
              <a:solidFill>
                <a:srgbClr val="000000"/>
              </a:solidFill>
              <a:effectLst/>
              <a:latin typeface="Calibri" panose="020F0502020204030204" pitchFamily="34"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organizacja kursów, szkoleń, warsztatów, konkursów, wizyt studyjnych i innych działań edukacyjnych skierowanych do lokalnych liderów,</a:t>
            </a:r>
            <a:endParaRPr lang="pl-PL" sz="2000" dirty="0">
              <a:effectLst/>
              <a:latin typeface="Times New Roman" panose="02020603050405020304" pitchFamily="18" charset="0"/>
              <a:ea typeface="Times New Roman" panose="02020603050405020304" pitchFamily="18" charset="0"/>
            </a:endParaRP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szkolenia, warsztaty, wizyty studyjne i inne działania ukierunkowane na wzrost aktywności ludzi młodych i ich udziału w życiu publicznym (kreowanie młodych liderów, promowanie aktywnego uczestnictwa młodzieży w życiu społecznym).</a:t>
            </a:r>
            <a:endParaRPr lang="pl-PL" sz="2000" dirty="0">
              <a:effectLst/>
              <a:latin typeface="Times New Roman" panose="02020603050405020304" pitchFamily="18" charset="0"/>
              <a:ea typeface="Times New Roman" panose="02020603050405020304" pitchFamily="18" charset="0"/>
            </a:endParaRPr>
          </a:p>
          <a:p>
            <a:r>
              <a:rPr lang="pl-PL" sz="1100" dirty="0">
                <a:effectLst/>
                <a:latin typeface="Times New Roman" panose="02020603050405020304" pitchFamily="18" charset="0"/>
                <a:ea typeface="Times New Roman" panose="02020603050405020304" pitchFamily="18" charset="0"/>
              </a:rPr>
              <a:t> </a:t>
            </a:r>
            <a:endParaRPr lang="pl-PL" sz="1400" dirty="0">
              <a:latin typeface="Times New Roman" panose="02020603050405020304" pitchFamily="18" charset="0"/>
              <a:ea typeface="Times New Roman" panose="02020603050405020304" pitchFamily="18" charset="0"/>
            </a:endParaRPr>
          </a:p>
          <a:p>
            <a:r>
              <a:rPr lang="pl-PL" sz="1800" dirty="0">
                <a:effectLst/>
                <a:latin typeface="Times New Roman" panose="02020603050405020304" pitchFamily="18" charset="0"/>
                <a:ea typeface="Times New Roman" panose="02020603050405020304" pitchFamily="18" charset="0"/>
              </a:rPr>
              <a:t>Obowiązkowym elementem projektu (warunkiem dostępu) będzie nawiązanie współpracy z lokalną organizacją społeczną lub sołectwem (przy czym zawsze musi wystąpić element sieciowania co najmniej 2 organizacji pozarządowych). Zakłada się, że lokalna organizacja lub sołectwo będą mogły współpracować w kilku projektach. W ramach projektów grantowych nie przewiduje się realizacji zadań z zakresu inwestycji infrastrukturalnych oraz generujących zysk.</a:t>
            </a:r>
          </a:p>
          <a:p>
            <a:endParaRPr lang="pl-PL" sz="14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007523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P.2.2    AKTYWNI BOROWIACY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897DB7D-0E04-BD33-D364-3F5B5A344A2A}"/>
              </a:ext>
            </a:extLst>
          </p:cNvPr>
          <p:cNvSpPr txBox="1"/>
          <p:nvPr/>
        </p:nvSpPr>
        <p:spPr>
          <a:xfrm>
            <a:off x="335280" y="1497330"/>
            <a:ext cx="11541760" cy="4910575"/>
          </a:xfrm>
          <a:prstGeom prst="rect">
            <a:avLst/>
          </a:prstGeom>
          <a:noFill/>
        </p:spPr>
        <p:txBody>
          <a:bodyPr wrap="square">
            <a:spAutoFit/>
          </a:bodyPr>
          <a:lstStyle/>
          <a:p>
            <a:pPr marL="228600" algn="just">
              <a:lnSpc>
                <a:spcPct val="115000"/>
              </a:lnSpc>
            </a:pPr>
            <a:r>
              <a:rPr lang="pl-PL" sz="1800" b="1" dirty="0">
                <a:effectLst/>
                <a:latin typeface="Times New Roman" panose="02020603050405020304" pitchFamily="18" charset="0"/>
                <a:ea typeface="Times New Roman" panose="02020603050405020304" pitchFamily="18" charset="0"/>
              </a:rPr>
              <a:t>Kwota wsparcia w ramach LSR:</a:t>
            </a:r>
            <a:endParaRPr lang="pl-PL" sz="1800" dirty="0">
              <a:effectLst/>
              <a:latin typeface="Times New Roman" panose="02020603050405020304" pitchFamily="18" charset="0"/>
              <a:ea typeface="Times New Roman" panose="02020603050405020304" pitchFamily="18" charset="0"/>
            </a:endParaRPr>
          </a:p>
          <a:p>
            <a:pPr marL="228600" algn="just">
              <a:lnSpc>
                <a:spcPct val="115000"/>
              </a:lnSpc>
            </a:pPr>
            <a:r>
              <a:rPr lang="pl-PL" sz="1800" dirty="0">
                <a:effectLst/>
                <a:latin typeface="Times New Roman" panose="02020603050405020304" pitchFamily="18" charset="0"/>
                <a:ea typeface="Times New Roman" panose="02020603050405020304" pitchFamily="18" charset="0"/>
              </a:rPr>
              <a:t>Minimalna wartość dofinansowania, tj. grantu – 10 tys. zł,</a:t>
            </a:r>
          </a:p>
          <a:p>
            <a:pPr marL="228600" algn="just">
              <a:lnSpc>
                <a:spcPct val="115000"/>
              </a:lnSpc>
            </a:pPr>
            <a:r>
              <a:rPr lang="pl-PL" sz="1800" dirty="0">
                <a:effectLst/>
                <a:latin typeface="Times New Roman" panose="02020603050405020304" pitchFamily="18" charset="0"/>
                <a:ea typeface="Times New Roman" panose="02020603050405020304" pitchFamily="18" charset="0"/>
              </a:rPr>
              <a:t>Maksymalna wartość dofinansowania, tj. grantu – do 30 tys. zł,</a:t>
            </a:r>
          </a:p>
          <a:p>
            <a:pPr marL="228600" algn="just">
              <a:lnSpc>
                <a:spcPct val="115000"/>
              </a:lnSpc>
            </a:pPr>
            <a:endParaRPr lang="pl-PL" sz="800" b="1" dirty="0">
              <a:effectLst/>
              <a:latin typeface="Times New Roman" panose="02020603050405020304" pitchFamily="18" charset="0"/>
              <a:ea typeface="Times New Roman" panose="02020603050405020304" pitchFamily="18" charset="0"/>
            </a:endParaRPr>
          </a:p>
          <a:p>
            <a:pPr marL="228600" algn="just">
              <a:lnSpc>
                <a:spcPct val="115000"/>
              </a:lnSpc>
            </a:pPr>
            <a:r>
              <a:rPr lang="pl-PL" sz="1800" b="1" dirty="0">
                <a:effectLst/>
                <a:latin typeface="Times New Roman" panose="02020603050405020304" pitchFamily="18" charset="0"/>
                <a:ea typeface="Times New Roman" panose="02020603050405020304" pitchFamily="18" charset="0"/>
              </a:rPr>
              <a:t>Maksymalny poziom współfinansowania</a:t>
            </a:r>
            <a:r>
              <a:rPr lang="pl-PL" sz="1800" dirty="0">
                <a:effectLst/>
                <a:latin typeface="Times New Roman" panose="02020603050405020304" pitchFamily="18" charset="0"/>
                <a:ea typeface="Times New Roman" panose="02020603050405020304" pitchFamily="18" charset="0"/>
              </a:rPr>
              <a:t> (kwota wsparcia w ramach LSR): do 100% kosztów kwalifikowalnych.</a:t>
            </a:r>
          </a:p>
          <a:p>
            <a:pPr marL="228600" algn="just">
              <a:lnSpc>
                <a:spcPct val="115000"/>
              </a:lnSpc>
            </a:pPr>
            <a:endParaRPr lang="pl-PL" sz="800" b="1" dirty="0">
              <a:effectLst/>
              <a:latin typeface="Times New Roman" panose="02020603050405020304" pitchFamily="18" charset="0"/>
              <a:ea typeface="Times New Roman" panose="02020603050405020304" pitchFamily="18" charset="0"/>
            </a:endParaRPr>
          </a:p>
          <a:p>
            <a:pPr marL="228600" algn="just">
              <a:lnSpc>
                <a:spcPct val="115000"/>
              </a:lnSpc>
            </a:pPr>
            <a:r>
              <a:rPr lang="pl-PL" sz="1800" b="1" dirty="0">
                <a:effectLst/>
                <a:latin typeface="Times New Roman" panose="02020603050405020304" pitchFamily="18" charset="0"/>
                <a:ea typeface="Times New Roman" panose="02020603050405020304" pitchFamily="18" charset="0"/>
              </a:rPr>
              <a:t>Grupy docelowe</a:t>
            </a:r>
            <a:r>
              <a:rPr lang="pl-PL" sz="1800" dirty="0">
                <a:effectLst/>
                <a:latin typeface="Times New Roman" panose="02020603050405020304" pitchFamily="18" charset="0"/>
                <a:ea typeface="Times New Roman" panose="02020603050405020304" pitchFamily="18" charset="0"/>
              </a:rPr>
              <a:t>: wszyscy mieszkańcy obszaru objętego LSR, w szczególności ludzie młodzi (do 25 r.ż.)</a:t>
            </a:r>
          </a:p>
          <a:p>
            <a:pPr marL="228600" algn="just">
              <a:lnSpc>
                <a:spcPct val="115000"/>
              </a:lnSpc>
            </a:pPr>
            <a:endParaRPr lang="pl-PL" sz="800" b="1" dirty="0">
              <a:effectLst/>
              <a:latin typeface="Times New Roman" panose="02020603050405020304" pitchFamily="18" charset="0"/>
              <a:ea typeface="Times New Roman" panose="02020603050405020304" pitchFamily="18" charset="0"/>
            </a:endParaRPr>
          </a:p>
          <a:p>
            <a:pPr marL="228600" algn="just">
              <a:lnSpc>
                <a:spcPct val="115000"/>
              </a:lnSpc>
            </a:pPr>
            <a:r>
              <a:rPr lang="pl-PL" sz="1800" b="1" dirty="0">
                <a:effectLst/>
                <a:latin typeface="Times New Roman" panose="02020603050405020304" pitchFamily="18" charset="0"/>
                <a:ea typeface="Times New Roman" panose="02020603050405020304" pitchFamily="18" charset="0"/>
              </a:rPr>
              <a:t>Beneficjent projektu grantowego</a:t>
            </a:r>
            <a:r>
              <a:rPr lang="pl-PL" sz="1800" dirty="0">
                <a:effectLst/>
                <a:latin typeface="Times New Roman" panose="02020603050405020304" pitchFamily="18" charset="0"/>
                <a:ea typeface="Times New Roman" panose="02020603050405020304" pitchFamily="18" charset="0"/>
              </a:rPr>
              <a:t>: Lokalna Grupa Działania</a:t>
            </a:r>
          </a:p>
          <a:p>
            <a:pPr marL="228600" algn="just">
              <a:lnSpc>
                <a:spcPct val="115000"/>
              </a:lnSpc>
            </a:pPr>
            <a:endParaRPr lang="pl-PL" sz="800" b="1" dirty="0">
              <a:effectLst/>
              <a:latin typeface="Times New Roman" panose="02020603050405020304" pitchFamily="18" charset="0"/>
              <a:ea typeface="Times New Roman" panose="02020603050405020304" pitchFamily="18" charset="0"/>
            </a:endParaRPr>
          </a:p>
          <a:p>
            <a:pPr marL="228600" algn="just">
              <a:lnSpc>
                <a:spcPct val="115000"/>
              </a:lnSpc>
            </a:pPr>
            <a:r>
              <a:rPr lang="pl-PL" sz="1800" b="1" dirty="0">
                <a:effectLst/>
                <a:latin typeface="Times New Roman" panose="02020603050405020304" pitchFamily="18" charset="0"/>
                <a:ea typeface="Times New Roman" panose="02020603050405020304" pitchFamily="18" charset="0"/>
              </a:rPr>
              <a:t>Grantobiorcy</a:t>
            </a:r>
            <a:r>
              <a:rPr lang="pl-PL" sz="1800" dirty="0">
                <a:effectLst/>
                <a:latin typeface="Times New Roman" panose="02020603050405020304" pitchFamily="18" charset="0"/>
                <a:ea typeface="Times New Roman" panose="02020603050405020304" pitchFamily="18" charset="0"/>
              </a:rPr>
              <a:t> – realizatorzy zadań:</a:t>
            </a:r>
          </a:p>
          <a:p>
            <a:pPr marL="228600" algn="just">
              <a:lnSpc>
                <a:spcPct val="115000"/>
              </a:lnSpc>
            </a:pPr>
            <a:r>
              <a:rPr lang="pl-PL" sz="1800" dirty="0" err="1">
                <a:effectLst/>
                <a:latin typeface="Times New Roman" panose="02020603050405020304" pitchFamily="18" charset="0"/>
                <a:ea typeface="Times New Roman" panose="02020603050405020304" pitchFamily="18" charset="0"/>
              </a:rPr>
              <a:t>Grantobiorcami</a:t>
            </a:r>
            <a:r>
              <a:rPr lang="pl-PL" sz="1800" dirty="0">
                <a:effectLst/>
                <a:latin typeface="Times New Roman" panose="02020603050405020304" pitchFamily="18" charset="0"/>
                <a:ea typeface="Times New Roman" panose="02020603050405020304" pitchFamily="18" charset="0"/>
              </a:rPr>
              <a:t> (realizatorami grantów) na podstawie umowy o powierzenie grantu, zawartej bezpośrednio z LGD, będą mogły być:</a:t>
            </a:r>
          </a:p>
          <a:p>
            <a:pPr marL="342900" lvl="0" indent="-342900" algn="just">
              <a:buFont typeface="+mj-lt"/>
              <a:buAutoNum type="alphaLcParenR"/>
            </a:pPr>
            <a:r>
              <a:rPr lang="pl-PL" sz="1800" dirty="0">
                <a:effectLst/>
                <a:latin typeface="Times New Roman" panose="02020603050405020304" pitchFamily="18" charset="0"/>
                <a:ea typeface="Times New Roman" panose="02020603050405020304" pitchFamily="18" charset="0"/>
              </a:rPr>
              <a:t>osoby prawne (lokalne organizacje pozarządowe posiadające osobowość prawną, jednostki sektora finansów publicznych)</a:t>
            </a:r>
          </a:p>
          <a:p>
            <a:pPr marL="342900" lvl="0" indent="-342900" algn="just">
              <a:buFont typeface="+mj-lt"/>
              <a:buAutoNum type="alphaLcParenR"/>
            </a:pPr>
            <a:r>
              <a:rPr lang="pl-PL" sz="1800" dirty="0">
                <a:effectLst/>
                <a:latin typeface="Times New Roman" panose="02020603050405020304" pitchFamily="18" charset="0"/>
                <a:ea typeface="Times New Roman" panose="02020603050405020304" pitchFamily="18" charset="0"/>
              </a:rPr>
              <a:t>jednostki organizacyjne nieposiadające osobowości prawnej, którym ustawy przyznają zdolność prawną posiadające siedzibę lub zarejestrowany oddział/ koło na obszarze objętym LSR (zgodnie ze statutem lub innym dokumentem regulującym zasady funkcjonowania).</a:t>
            </a:r>
          </a:p>
        </p:txBody>
      </p:sp>
    </p:spTree>
    <p:extLst>
      <p:ext uri="{BB962C8B-B14F-4D97-AF65-F5344CB8AC3E}">
        <p14:creationId xmlns:p14="http://schemas.microsoft.com/office/powerpoint/2010/main" val="1551202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P.2.2    AKTYWNI BOROWIACY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sp>
        <p:nvSpPr>
          <p:cNvPr id="7" name="pole tekstowe 6">
            <a:extLst>
              <a:ext uri="{FF2B5EF4-FFF2-40B4-BE49-F238E27FC236}">
                <a16:creationId xmlns:a16="http://schemas.microsoft.com/office/drawing/2014/main" id="{F897DB7D-0E04-BD33-D364-3F5B5A344A2A}"/>
              </a:ext>
            </a:extLst>
          </p:cNvPr>
          <p:cNvSpPr txBox="1"/>
          <p:nvPr/>
        </p:nvSpPr>
        <p:spPr>
          <a:xfrm>
            <a:off x="1131570" y="1497330"/>
            <a:ext cx="10158412" cy="4526496"/>
          </a:xfrm>
          <a:prstGeom prst="rect">
            <a:avLst/>
          </a:prstGeom>
          <a:noFill/>
        </p:spPr>
        <p:txBody>
          <a:bodyPr wrap="square">
            <a:spAutoFit/>
          </a:bodyPr>
          <a:lstStyle/>
          <a:p>
            <a:pPr algn="just">
              <a:lnSpc>
                <a:spcPct val="115000"/>
              </a:lnSpc>
            </a:pPr>
            <a:r>
              <a:rPr lang="pl-PL" sz="1800" b="1" dirty="0">
                <a:effectLst/>
                <a:latin typeface="Times New Roman" panose="02020603050405020304" pitchFamily="18" charset="0"/>
                <a:ea typeface="Times New Roman" panose="02020603050405020304" pitchFamily="18" charset="0"/>
              </a:rPr>
              <a:t>OPERACJA WŁASNA LGD </a:t>
            </a:r>
            <a:endParaRPr lang="pl-PL" sz="1800" dirty="0">
              <a:effectLst/>
              <a:latin typeface="Times New Roman" panose="02020603050405020304" pitchFamily="18" charset="0"/>
              <a:ea typeface="Times New Roman" panose="02020603050405020304" pitchFamily="18" charset="0"/>
            </a:endParaRPr>
          </a:p>
          <a:p>
            <a:pPr algn="just">
              <a:lnSpc>
                <a:spcPct val="115000"/>
              </a:lnSpc>
            </a:pPr>
            <a:r>
              <a:rPr lang="pl-PL" sz="1800" dirty="0">
                <a:effectLst/>
                <a:latin typeface="Times New Roman" panose="02020603050405020304" pitchFamily="18" charset="0"/>
                <a:ea typeface="Times New Roman" panose="02020603050405020304" pitchFamily="18" charset="0"/>
              </a:rPr>
              <a:t>W ramach zadania planuje się realizację operacji własnej LGD skierowanej do kobiet, której celem będzie </a:t>
            </a:r>
            <a:r>
              <a:rPr lang="pl-PL" sz="1800" b="1" dirty="0">
                <a:effectLst/>
                <a:latin typeface="Times New Roman" panose="02020603050405020304" pitchFamily="18" charset="0"/>
                <a:ea typeface="Times New Roman" panose="02020603050405020304" pitchFamily="18" charset="0"/>
              </a:rPr>
              <a:t>kreowanie liderek życia społecznego, promowanie aktywnych postaw kobiet oraz włączania się kobiet w działalność organizacji pozarządowych</a:t>
            </a:r>
            <a:r>
              <a:rPr lang="pl-PL" sz="1800" dirty="0">
                <a:effectLst/>
                <a:latin typeface="Times New Roman" panose="02020603050405020304" pitchFamily="18" charset="0"/>
                <a:ea typeface="Times New Roman" panose="02020603050405020304" pitchFamily="18" charset="0"/>
              </a:rPr>
              <a:t>. </a:t>
            </a:r>
          </a:p>
          <a:p>
            <a:pPr algn="just">
              <a:lnSpc>
                <a:spcPct val="115000"/>
              </a:lnSpc>
            </a:pPr>
            <a:r>
              <a:rPr lang="pl-PL" sz="1800" dirty="0">
                <a:effectLst/>
                <a:latin typeface="Times New Roman" panose="02020603050405020304" pitchFamily="18" charset="0"/>
                <a:ea typeface="Times New Roman" panose="02020603050405020304" pitchFamily="18" charset="0"/>
              </a:rPr>
              <a:t>W ramach operacji przewiduje się między innymi zadania dot.:</a:t>
            </a: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szkolenia/warsztaty z zakresu animacji społecznej, finansowania inicjatyw oddolnych (zasady pisania i rozliczania projektów), prowadzenia własnego biznesu na bazie lokalnych zasobów, ekonomii społecznej, zasad funkcjonowania organizacji pozarządowych,</a:t>
            </a:r>
          </a:p>
          <a:p>
            <a:pPr marL="342900" lvl="0" indent="-342900" algn="just">
              <a:lnSpc>
                <a:spcPct val="115000"/>
              </a:lnSpc>
              <a:buFont typeface="Verdana" panose="020B0604030504040204" pitchFamily="34" charset="0"/>
              <a:buChar char="-"/>
            </a:pPr>
            <a:r>
              <a:rPr lang="pl-PL" sz="1800" dirty="0">
                <a:effectLst/>
                <a:latin typeface="Times New Roman" panose="02020603050405020304" pitchFamily="18" charset="0"/>
                <a:ea typeface="Times New Roman" panose="02020603050405020304" pitchFamily="18" charset="0"/>
              </a:rPr>
              <a:t>spotkania  z liderami lokalnymi, w tym przedstawicielami organizacji pozarządowych (spotkania stacjonarne i wizyty studyjne).</a:t>
            </a:r>
          </a:p>
          <a:p>
            <a:pPr algn="just">
              <a:lnSpc>
                <a:spcPct val="115000"/>
              </a:lnSpc>
            </a:pPr>
            <a:r>
              <a:rPr lang="pl-PL" sz="1800" dirty="0">
                <a:effectLst/>
                <a:latin typeface="Times New Roman" panose="02020603050405020304" pitchFamily="18" charset="0"/>
                <a:ea typeface="Times New Roman" panose="02020603050405020304" pitchFamily="18" charset="0"/>
              </a:rPr>
              <a:t> </a:t>
            </a:r>
          </a:p>
          <a:p>
            <a:pPr algn="just">
              <a:lnSpc>
                <a:spcPct val="115000"/>
              </a:lnSpc>
            </a:pPr>
            <a:r>
              <a:rPr lang="pl-PL" sz="1800" i="1" dirty="0">
                <a:effectLst/>
                <a:latin typeface="Times New Roman" panose="02020603050405020304" pitchFamily="18" charset="0"/>
                <a:ea typeface="Times New Roman" panose="02020603050405020304" pitchFamily="18" charset="0"/>
              </a:rPr>
              <a:t>Obowiązkowym elementem operacji własnej będzie zawarcie partnerstwa z lokalną organizacją społeczną lub sołectwem. W ramach projektu nie przewiduje się realizacji działań infrastrukturalnych ani działań generujących zysk.</a:t>
            </a:r>
            <a:endParaRPr lang="pl-PL"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73971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a:xfrm>
            <a:off x="240030" y="36512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Rozwój aktywności społecznej i gospodarczej mieszkańców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P.2.2    AKTYWNI BOROWIACY</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
        <p:nvSpPr>
          <p:cNvPr id="4" name="Rectangle 1">
            <a:extLst>
              <a:ext uri="{FF2B5EF4-FFF2-40B4-BE49-F238E27FC236}">
                <a16:creationId xmlns:a16="http://schemas.microsoft.com/office/drawing/2014/main" id="{AE4E0A20-B35E-1BE6-3DFB-FF0116336B8E}"/>
              </a:ext>
            </a:extLst>
          </p:cNvPr>
          <p:cNvSpPr>
            <a:spLocks noChangeArrowheads="1"/>
          </p:cNvSpPr>
          <p:nvPr/>
        </p:nvSpPr>
        <p:spPr bwMode="auto">
          <a:xfrm>
            <a:off x="2859088" y="3052763"/>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l-PL"/>
          </a:p>
        </p:txBody>
      </p:sp>
      <p:graphicFrame>
        <p:nvGraphicFramePr>
          <p:cNvPr id="3" name="Tabela 2">
            <a:extLst>
              <a:ext uri="{FF2B5EF4-FFF2-40B4-BE49-F238E27FC236}">
                <a16:creationId xmlns:a16="http://schemas.microsoft.com/office/drawing/2014/main" id="{EDAA70EA-0E90-8022-C673-D8A9612AF5CA}"/>
              </a:ext>
            </a:extLst>
          </p:cNvPr>
          <p:cNvGraphicFramePr>
            <a:graphicFrameLocks noGrp="1"/>
          </p:cNvGraphicFramePr>
          <p:nvPr>
            <p:extLst>
              <p:ext uri="{D42A27DB-BD31-4B8C-83A1-F6EECF244321}">
                <p14:modId xmlns:p14="http://schemas.microsoft.com/office/powerpoint/2010/main" val="3586542465"/>
              </p:ext>
            </p:extLst>
          </p:nvPr>
        </p:nvGraphicFramePr>
        <p:xfrm>
          <a:off x="1520190" y="1882692"/>
          <a:ext cx="9769792" cy="4051951"/>
        </p:xfrm>
        <a:graphic>
          <a:graphicData uri="http://schemas.openxmlformats.org/drawingml/2006/table">
            <a:tbl>
              <a:tblPr firstRow="1" firstCol="1" bandRow="1">
                <a:tableStyleId>{5C22544A-7EE6-4342-B048-85BDC9FD1C3A}</a:tableStyleId>
              </a:tblPr>
              <a:tblGrid>
                <a:gridCol w="3787849">
                  <a:extLst>
                    <a:ext uri="{9D8B030D-6E8A-4147-A177-3AD203B41FA5}">
                      <a16:colId xmlns:a16="http://schemas.microsoft.com/office/drawing/2014/main" val="831622784"/>
                    </a:ext>
                  </a:extLst>
                </a:gridCol>
                <a:gridCol w="5981943">
                  <a:extLst>
                    <a:ext uri="{9D8B030D-6E8A-4147-A177-3AD203B41FA5}">
                      <a16:colId xmlns:a16="http://schemas.microsoft.com/office/drawing/2014/main" val="3755432872"/>
                    </a:ext>
                  </a:extLst>
                </a:gridCol>
              </a:tblGrid>
              <a:tr h="291608">
                <a:tc>
                  <a:txBody>
                    <a:bodyPr/>
                    <a:lstStyle/>
                    <a:p>
                      <a:pPr algn="ctr">
                        <a:lnSpc>
                          <a:spcPct val="115000"/>
                        </a:lnSpc>
                      </a:pPr>
                      <a:r>
                        <a:rPr lang="pl-PL" sz="1800" kern="100" dirty="0">
                          <a:effectLst/>
                          <a:latin typeface="Times New Roman" panose="02020603050405020304" pitchFamily="18" charset="0"/>
                          <a:cs typeface="Times New Roman" panose="02020603050405020304" pitchFamily="18" charset="0"/>
                        </a:rPr>
                        <a:t>Produkty</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ctr">
                        <a:lnSpc>
                          <a:spcPct val="115000"/>
                        </a:lnSpc>
                      </a:pPr>
                      <a:r>
                        <a:rPr lang="pl-PL" sz="1800" kern="100">
                          <a:effectLst/>
                          <a:latin typeface="Times New Roman" panose="02020603050405020304" pitchFamily="18" charset="0"/>
                          <a:cs typeface="Times New Roman" panose="02020603050405020304" pitchFamily="18" charset="0"/>
                        </a:rPr>
                        <a:t>Rezultaty</a:t>
                      </a:r>
                      <a:endParaRPr lang="pl-PL" sz="1800" kern="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235635053"/>
                  </a:ext>
                </a:extLst>
              </a:tr>
              <a:tr h="2781970">
                <a:tc>
                  <a:txBody>
                    <a:bodyPr/>
                    <a:lstStyle/>
                    <a:p>
                      <a:pPr>
                        <a:lnSpc>
                          <a:spcPct val="115000"/>
                        </a:lnSpc>
                      </a:pPr>
                      <a:r>
                        <a:rPr lang="pl-PL" sz="1800" kern="100" dirty="0">
                          <a:effectLst/>
                          <a:latin typeface="Times New Roman" panose="02020603050405020304" pitchFamily="18" charset="0"/>
                          <a:cs typeface="Times New Roman" panose="02020603050405020304" pitchFamily="18" charset="0"/>
                        </a:rPr>
                        <a:t>Liczba wspartych projektów służących animacji lokalnych społeczności </a:t>
                      </a:r>
                    </a:p>
                    <a:p>
                      <a:pPr>
                        <a:lnSpc>
                          <a:spcPct val="115000"/>
                        </a:lnSpc>
                      </a:pPr>
                      <a:r>
                        <a:rPr lang="pl-PL" sz="1800" kern="100" dirty="0">
                          <a:effectLst/>
                          <a:latin typeface="Times New Roman" panose="02020603050405020304" pitchFamily="18" charset="0"/>
                          <a:cs typeface="Times New Roman" panose="02020603050405020304" pitchFamily="18" charset="0"/>
                        </a:rPr>
                        <a:t> </a:t>
                      </a:r>
                    </a:p>
                    <a:p>
                      <a:pPr>
                        <a:lnSpc>
                          <a:spcPct val="115000"/>
                        </a:lnSpc>
                      </a:pPr>
                      <a:r>
                        <a:rPr lang="pl-PL" sz="1800" kern="100" dirty="0">
                          <a:effectLst/>
                          <a:latin typeface="Times New Roman" panose="02020603050405020304" pitchFamily="18" charset="0"/>
                          <a:cs typeface="Times New Roman" panose="02020603050405020304" pitchFamily="18" charset="0"/>
                        </a:rPr>
                        <a:t>Jednostka miary: sztuka </a:t>
                      </a:r>
                    </a:p>
                    <a:p>
                      <a:pPr>
                        <a:lnSpc>
                          <a:spcPct val="115000"/>
                        </a:lnSpc>
                      </a:pP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r>
                        <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rPr>
                        <a:t>12 grantów</a:t>
                      </a:r>
                    </a:p>
                    <a:p>
                      <a:pPr>
                        <a:lnSpc>
                          <a:spcPct val="115000"/>
                        </a:lnSpc>
                      </a:pPr>
                      <a:r>
                        <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rPr>
                        <a:t>1 operacja własna</a:t>
                      </a:r>
                    </a:p>
                  </a:txBody>
                  <a:tcPr marL="68580" marR="68580" marT="0" marB="0"/>
                </a:tc>
                <a:tc>
                  <a:txBody>
                    <a:bodyPr/>
                    <a:lstStyle/>
                    <a:p>
                      <a:pPr>
                        <a:lnSpc>
                          <a:spcPct val="115000"/>
                        </a:lnSpc>
                      </a:pPr>
                      <a:r>
                        <a:rPr lang="pl-PL" sz="1800" kern="100" dirty="0">
                          <a:effectLst/>
                          <a:latin typeface="Times New Roman" panose="02020603050405020304" pitchFamily="18" charset="0"/>
                          <a:cs typeface="Times New Roman" panose="02020603050405020304" pitchFamily="18" charset="0"/>
                        </a:rPr>
                        <a:t>R.1PR Poprawa realizacji celów dzięki wiedzy i innowacjom: liczba osób korzystających z doradztwa, szkoleń, wymiany wiedzy lub biorących udział w grupach operacyjnych europejskiego partnerstwa innowacyjnego (EPI) wspieranych w ramach WPR, by zwiększyć zrównoważoną efektywność gospodarczą, społeczną, środowiskową, klimatyczną i w zakresie gospodarowania zasobami.</a:t>
                      </a:r>
                    </a:p>
                    <a:p>
                      <a:pPr>
                        <a:lnSpc>
                          <a:spcPct val="115000"/>
                        </a:lnSpc>
                      </a:pPr>
                      <a:r>
                        <a:rPr lang="pl-PL" sz="1800" kern="100" dirty="0">
                          <a:effectLst/>
                          <a:latin typeface="Times New Roman" panose="02020603050405020304" pitchFamily="18" charset="0"/>
                          <a:cs typeface="Times New Roman" panose="02020603050405020304" pitchFamily="18" charset="0"/>
                        </a:rPr>
                        <a:t>Jednostka miary: liczba osób (72 osoby)</a:t>
                      </a:r>
                    </a:p>
                    <a:p>
                      <a:pPr>
                        <a:lnSpc>
                          <a:spcPct val="115000"/>
                        </a:lnSpc>
                      </a:pPr>
                      <a:endParaRPr lang="pl-PL" sz="1800" kern="100" dirty="0">
                        <a:effectLst/>
                        <a:latin typeface="Times New Roman" panose="02020603050405020304" pitchFamily="18" charset="0"/>
                        <a:cs typeface="Times New Roman" panose="02020603050405020304" pitchFamily="18" charset="0"/>
                      </a:endParaRPr>
                    </a:p>
                    <a:p>
                      <a:pPr>
                        <a:lnSpc>
                          <a:spcPct val="115000"/>
                        </a:lnSpc>
                      </a:pPr>
                      <a:r>
                        <a:rPr lang="pl-PL" sz="1800" kern="100" dirty="0">
                          <a:effectLst/>
                          <a:latin typeface="Times New Roman" panose="02020603050405020304" pitchFamily="18" charset="0"/>
                          <a:cs typeface="Times New Roman" panose="02020603050405020304" pitchFamily="18" charset="0"/>
                        </a:rPr>
                        <a:t>R.42 Promowanie włączenia społecznego: liczba osób objętych wspieranymi projektami włączenia społecznego.</a:t>
                      </a:r>
                    </a:p>
                    <a:p>
                      <a:pPr>
                        <a:lnSpc>
                          <a:spcPct val="115000"/>
                        </a:lnSpc>
                      </a:pPr>
                      <a:r>
                        <a:rPr lang="pl-PL" sz="1800" kern="100" dirty="0">
                          <a:effectLst/>
                          <a:latin typeface="Times New Roman" panose="02020603050405020304" pitchFamily="18" charset="0"/>
                          <a:cs typeface="Times New Roman" panose="02020603050405020304" pitchFamily="18" charset="0"/>
                        </a:rPr>
                        <a:t>Jednostka miary: liczba osób (184 osoby)</a:t>
                      </a:r>
                      <a:endParaRPr lang="pl-P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4069589"/>
                  </a:ext>
                </a:extLst>
              </a:tr>
            </a:tbl>
          </a:graphicData>
        </a:graphic>
      </p:graphicFrame>
    </p:spTree>
    <p:extLst>
      <p:ext uri="{BB962C8B-B14F-4D97-AF65-F5344CB8AC3E}">
        <p14:creationId xmlns:p14="http://schemas.microsoft.com/office/powerpoint/2010/main" val="700956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D295CC-AF8E-FBA3-CCA0-E0CABAD99806}"/>
              </a:ext>
            </a:extLst>
          </p:cNvPr>
          <p:cNvSpPr>
            <a:spLocks noGrp="1"/>
          </p:cNvSpPr>
          <p:nvPr>
            <p:ph type="ctrTitle"/>
          </p:nvPr>
        </p:nvSpPr>
        <p:spPr>
          <a:xfrm>
            <a:off x="111760" y="399141"/>
            <a:ext cx="11430000" cy="2354219"/>
          </a:xfrm>
        </p:spPr>
        <p:txBody>
          <a:bodyPr>
            <a:normAutofit fontScale="90000"/>
          </a:bodyPr>
          <a:lstStyle/>
          <a:p>
            <a:r>
              <a:rPr lang="pl-PL" b="1" dirty="0">
                <a:solidFill>
                  <a:srgbClr val="C00000"/>
                </a:solidFill>
              </a:rPr>
              <a:t>Fundusze Europejskie </a:t>
            </a:r>
            <a:br>
              <a:rPr lang="pl-PL" b="1" dirty="0">
                <a:solidFill>
                  <a:srgbClr val="C00000"/>
                </a:solidFill>
              </a:rPr>
            </a:br>
            <a:r>
              <a:rPr lang="pl-PL" b="1" dirty="0">
                <a:solidFill>
                  <a:srgbClr val="C00000"/>
                </a:solidFill>
              </a:rPr>
              <a:t>dla Kujaw i Pomorza </a:t>
            </a:r>
            <a:br>
              <a:rPr lang="pl-PL" b="1" dirty="0">
                <a:solidFill>
                  <a:srgbClr val="C00000"/>
                </a:solidFill>
              </a:rPr>
            </a:br>
            <a:r>
              <a:rPr lang="pl-PL" b="1" dirty="0">
                <a:solidFill>
                  <a:srgbClr val="C00000"/>
                </a:solidFill>
              </a:rPr>
              <a:t>na lata 2021-2027</a:t>
            </a:r>
          </a:p>
        </p:txBody>
      </p:sp>
      <p:sp>
        <p:nvSpPr>
          <p:cNvPr id="3" name="Podtytuł 2">
            <a:extLst>
              <a:ext uri="{FF2B5EF4-FFF2-40B4-BE49-F238E27FC236}">
                <a16:creationId xmlns:a16="http://schemas.microsoft.com/office/drawing/2014/main" id="{F8001B3C-AC4F-720F-3DE9-7B1B24472774}"/>
              </a:ext>
            </a:extLst>
          </p:cNvPr>
          <p:cNvSpPr>
            <a:spLocks noGrp="1"/>
          </p:cNvSpPr>
          <p:nvPr>
            <p:ph type="subTitle" idx="1"/>
          </p:nvPr>
        </p:nvSpPr>
        <p:spPr>
          <a:xfrm>
            <a:off x="1557528" y="3541499"/>
            <a:ext cx="8915399" cy="1126283"/>
          </a:xfrm>
        </p:spPr>
        <p:txBody>
          <a:bodyPr>
            <a:normAutofit/>
          </a:bodyPr>
          <a:lstStyle/>
          <a:p>
            <a:r>
              <a:rPr lang="pl-PL" sz="4400" b="1" dirty="0">
                <a:solidFill>
                  <a:srgbClr val="C00000"/>
                </a:solidFill>
              </a:rPr>
              <a:t>Źródło finansowania: EFS+</a:t>
            </a:r>
          </a:p>
        </p:txBody>
      </p:sp>
      <p:pic>
        <p:nvPicPr>
          <p:cNvPr id="4" name="Symbol zastępczy zawartości 4">
            <a:extLst>
              <a:ext uri="{FF2B5EF4-FFF2-40B4-BE49-F238E27FC236}">
                <a16:creationId xmlns:a16="http://schemas.microsoft.com/office/drawing/2014/main" id="{A0A6153E-D6AC-3E1D-AB44-4B9106DB2937}"/>
              </a:ext>
            </a:extLst>
          </p:cNvPr>
          <p:cNvPicPr>
            <a:picLocks noChangeAspect="1"/>
          </p:cNvPicPr>
          <p:nvPr/>
        </p:nvPicPr>
        <p:blipFill>
          <a:blip r:embed="rId2"/>
          <a:stretch>
            <a:fillRect/>
          </a:stretch>
        </p:blipFill>
        <p:spPr>
          <a:xfrm>
            <a:off x="3779518" y="4913444"/>
            <a:ext cx="4471417" cy="1842957"/>
          </a:xfrm>
          <a:prstGeom prst="rect">
            <a:avLst/>
          </a:prstGeom>
        </p:spPr>
      </p:pic>
    </p:spTree>
    <p:extLst>
      <p:ext uri="{BB962C8B-B14F-4D97-AF65-F5344CB8AC3E}">
        <p14:creationId xmlns:p14="http://schemas.microsoft.com/office/powerpoint/2010/main" val="1213864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94731E5-FFF8-F987-FE87-1508D365B29F}"/>
              </a:ext>
            </a:extLst>
          </p:cNvPr>
          <p:cNvSpPr>
            <a:spLocks noGrp="1"/>
          </p:cNvSpPr>
          <p:nvPr>
            <p:ph type="title"/>
          </p:nvPr>
        </p:nvSpPr>
        <p:spPr>
          <a:xfrm>
            <a:off x="318135" y="1528191"/>
            <a:ext cx="8911687" cy="1280890"/>
          </a:xfrm>
        </p:spPr>
        <p:txBody>
          <a:bodyPr>
            <a:normAutofit/>
          </a:bodyPr>
          <a:lstStyle/>
          <a:p>
            <a:r>
              <a:rPr lang="pl-PL" sz="1800" b="1" i="0" u="none" strike="noStrike" baseline="0" dirty="0">
                <a:solidFill>
                  <a:srgbClr val="000000"/>
                </a:solidFill>
                <a:latin typeface="Times New Roman" panose="02020603050405020304" pitchFamily="18" charset="0"/>
                <a:cs typeface="Times New Roman" panose="02020603050405020304" pitchFamily="18" charset="0"/>
              </a:rPr>
              <a:t>PRZEŁAMYWANIE STEREOTYPÓW ZWIĄZANYCH Z PŁCIĄ </a:t>
            </a:r>
            <a:br>
              <a:rPr lang="pl-PL" sz="1800" b="1" i="0" u="none" strike="noStrike" baseline="0" dirty="0">
                <a:solidFill>
                  <a:srgbClr val="000000"/>
                </a:solidFill>
                <a:latin typeface="Times New Roman" panose="02020603050405020304" pitchFamily="18" charset="0"/>
                <a:cs typeface="Times New Roman" panose="02020603050405020304" pitchFamily="18" charset="0"/>
              </a:rPr>
            </a:br>
            <a:endParaRPr lang="pl-PL" sz="16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id="{2A684671-1F52-62BE-3E98-837D1C0C0E18}"/>
              </a:ext>
            </a:extLst>
          </p:cNvPr>
          <p:cNvSpPr>
            <a:spLocks noGrp="1"/>
          </p:cNvSpPr>
          <p:nvPr>
            <p:ph idx="1"/>
          </p:nvPr>
        </p:nvSpPr>
        <p:spPr>
          <a:xfrm>
            <a:off x="416560" y="2280920"/>
            <a:ext cx="11541760" cy="5171440"/>
          </a:xfrm>
        </p:spPr>
        <p:txBody>
          <a:bodyPr>
            <a:normAutofit/>
          </a:bodyPr>
          <a:lstStyle/>
          <a:p>
            <a:pPr algn="l"/>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000" b="1" i="0" u="none" strike="noStrike" baseline="0" dirty="0">
                <a:solidFill>
                  <a:srgbClr val="000000"/>
                </a:solidFill>
                <a:latin typeface="Times New Roman" panose="02020603050405020304" pitchFamily="18" charset="0"/>
                <a:cs typeface="Times New Roman" panose="02020603050405020304" pitchFamily="18" charset="0"/>
              </a:rPr>
              <a:t>1</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 </a:t>
            </a:r>
            <a:r>
              <a:rPr lang="pl-PL" sz="2000" b="1" i="0" u="none" strike="noStrike" baseline="0" dirty="0">
                <a:solidFill>
                  <a:srgbClr val="000000"/>
                </a:solidFill>
                <a:latin typeface="Times New Roman" panose="02020603050405020304" pitchFamily="18" charset="0"/>
                <a:cs typeface="Times New Roman" panose="02020603050405020304" pitchFamily="18" charset="0"/>
              </a:rPr>
              <a:t>Podnoszenie wiedzy i świadomości osób zajmujących się edukacją i pracą z dziećmi i młodzieżą nt. stereotypów płci </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i specyfiki potrzeb osób różnej płci w tym także przemocy rówieśniczej uwarunkowanej przekonaniami związanymi z płcią; </a:t>
            </a:r>
          </a:p>
          <a:p>
            <a:pPr>
              <a:buFont typeface="Wingdings" panose="05000000000000000000" pitchFamily="2" charset="2"/>
              <a:buChar char="Ø"/>
            </a:pPr>
            <a:r>
              <a:rPr lang="pl-PL" sz="2000" b="1" i="0" u="none" strike="noStrike" baseline="0" dirty="0">
                <a:solidFill>
                  <a:srgbClr val="000000"/>
                </a:solidFill>
                <a:latin typeface="Times New Roman" panose="02020603050405020304" pitchFamily="18" charset="0"/>
                <a:cs typeface="Times New Roman" panose="02020603050405020304" pitchFamily="18" charset="0"/>
              </a:rPr>
              <a:t>2. kluby rodzica </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 miejsca spotkań rodziców, zależnie od potrzeb ukierunkowane na: </a:t>
            </a:r>
          </a:p>
          <a:p>
            <a:pPr marL="0" indent="0">
              <a:buNone/>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 wsparcie dla kobiet (wymiana doświadczeń, warsztaty motywujące, psychologiczne, coaching, kręgi wsparcia) próbujących godzić życie zawodowe z rodzinnym, wzmacniające poczucie własnej wartości i motywację do przełamywania stereotypów dot. roli kobiet i rozwoju osobistego; </a:t>
            </a:r>
          </a:p>
          <a:p>
            <a:pPr marL="0" indent="0">
              <a:buNone/>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 wsparcie dla mężczyzn (wymiana doświadczeń, warsztaty motywujące, psychologiczne, coaching, kręgi wsparcia) próbujących przełamywać stereotypy związane z rolą mężczyzn w rodzinie i społeczeństwie, zachęcające do większego zaangażowania w obowiązki opiekuńcze. </a:t>
            </a:r>
          </a:p>
          <a:p>
            <a:pPr marL="0" indent="0">
              <a:buNone/>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Kluby rodzica mogą przewidywać wspólne działania dla kobiet i mężczyzn, w zakresie wskazanym powyżej;</a:t>
            </a:r>
            <a:r>
              <a:rPr lang="pl-PL" sz="1800" b="0" i="0" u="none" strike="noStrike" baseline="0" dirty="0">
                <a:solidFill>
                  <a:srgbClr val="000000"/>
                </a:solidFill>
                <a:latin typeface="Times New Roman" panose="02020603050405020304" pitchFamily="18" charset="0"/>
                <a:cs typeface="Times New Roman" panose="02020603050405020304" pitchFamily="18" charset="0"/>
              </a:rPr>
              <a:t> </a:t>
            </a:r>
            <a:endParaRPr lang="pl-PL" dirty="0">
              <a:latin typeface="Times New Roman" panose="02020603050405020304" pitchFamily="18" charset="0"/>
              <a:cs typeface="Times New Roman" panose="02020603050405020304" pitchFamily="18" charset="0"/>
            </a:endParaRPr>
          </a:p>
        </p:txBody>
      </p:sp>
      <p:sp>
        <p:nvSpPr>
          <p:cNvPr id="4" name="Tytuł 1">
            <a:extLst>
              <a:ext uri="{FF2B5EF4-FFF2-40B4-BE49-F238E27FC236}">
                <a16:creationId xmlns:a16="http://schemas.microsoft.com/office/drawing/2014/main" id="{FE57FBA9-8F09-BC56-73A8-EE9A901B2FC2}"/>
              </a:ext>
            </a:extLst>
          </p:cNvPr>
          <p:cNvSpPr txBox="1">
            <a:spLocks/>
          </p:cNvSpPr>
          <p:nvPr/>
        </p:nvSpPr>
        <p:spPr>
          <a:xfrm>
            <a:off x="318135" y="314674"/>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dirty="0">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P.3.1    DYCHT RÓWNI</a:t>
            </a:r>
            <a:endParaRPr lang="pl-PL" sz="2400" b="1" dirty="0">
              <a:solidFill>
                <a:srgbClr val="C00000"/>
              </a:solidFill>
            </a:endParaRPr>
          </a:p>
        </p:txBody>
      </p:sp>
    </p:spTree>
    <p:extLst>
      <p:ext uri="{BB962C8B-B14F-4D97-AF65-F5344CB8AC3E}">
        <p14:creationId xmlns:p14="http://schemas.microsoft.com/office/powerpoint/2010/main" val="21327479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2A684671-1F52-62BE-3E98-837D1C0C0E18}"/>
              </a:ext>
            </a:extLst>
          </p:cNvPr>
          <p:cNvSpPr>
            <a:spLocks noGrp="1"/>
          </p:cNvSpPr>
          <p:nvPr>
            <p:ph idx="1"/>
          </p:nvPr>
        </p:nvSpPr>
        <p:spPr>
          <a:xfrm>
            <a:off x="436880" y="2025650"/>
            <a:ext cx="11430000" cy="5019040"/>
          </a:xfrm>
        </p:spPr>
        <p:txBody>
          <a:bodyPr>
            <a:normAutofit/>
          </a:bodyPr>
          <a:lstStyle/>
          <a:p>
            <a:pPr algn="l"/>
            <a:endParaRPr lang="pl-PL" sz="1800" b="0" i="0" u="none" strike="noStrike" baseline="0" dirty="0">
              <a:solidFill>
                <a:srgbClr val="000000"/>
              </a:solidFill>
              <a:latin typeface="Bookman Old Style" panose="02050604050505020204" pitchFamily="18" charset="0"/>
            </a:endParaRPr>
          </a:p>
          <a:p>
            <a:pPr>
              <a:buFont typeface="Wingdings" panose="05000000000000000000" pitchFamily="2" charset="2"/>
              <a:buChar char="Ø"/>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3.Zwiększenie udziału oraz wzmocnienie </a:t>
            </a:r>
            <a:r>
              <a:rPr lang="pl-PL" sz="2000" b="1" i="0" u="none" strike="noStrike" baseline="0" dirty="0">
                <a:solidFill>
                  <a:srgbClr val="000000"/>
                </a:solidFill>
                <a:latin typeface="Times New Roman" panose="02020603050405020304" pitchFamily="18" charset="0"/>
                <a:cs typeface="Times New Roman" panose="02020603050405020304" pitchFamily="18" charset="0"/>
              </a:rPr>
              <a:t>pozycji kobiet na rynku pracy </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poprzez działania wspierające rozpoczęcie, utrzymanie lub powrót do zatrudnienia, takie jak: wsparcie prawne, z zakresu rozwoju osobistego, motywujące, psychologiczne, wzmacniające poczucie własnej wartości. </a:t>
            </a:r>
          </a:p>
          <a:p>
            <a:pPr marL="0" indent="0" algn="ctr">
              <a:buNone/>
            </a:pPr>
            <a:r>
              <a:rPr lang="pl-PL" sz="2000" dirty="0">
                <a:solidFill>
                  <a:srgbClr val="000000"/>
                </a:solidFill>
                <a:latin typeface="Times New Roman" panose="02020603050405020304" pitchFamily="18" charset="0"/>
                <a:cs typeface="Times New Roman" panose="02020603050405020304" pitchFamily="18" charset="0"/>
              </a:rPr>
              <a:t>-------------------------------------------------------------------------------------------</a:t>
            </a:r>
          </a:p>
          <a:p>
            <a:pPr>
              <a:buFont typeface="Wingdings" panose="05000000000000000000" pitchFamily="2" charset="2"/>
              <a:buChar char="q"/>
            </a:pPr>
            <a:r>
              <a:rPr lang="pl-PL" sz="2000" b="1" dirty="0">
                <a:solidFill>
                  <a:srgbClr val="000000"/>
                </a:solidFill>
                <a:latin typeface="Times New Roman" panose="02020603050405020304" pitchFamily="18" charset="0"/>
                <a:cs typeface="Times New Roman" panose="02020603050405020304" pitchFamily="18" charset="0"/>
              </a:rPr>
              <a:t> projekty realizowane  w trybie grantowym</a:t>
            </a:r>
          </a:p>
          <a:p>
            <a:pPr>
              <a:buFont typeface="Wingdings" panose="05000000000000000000" pitchFamily="2" charset="2"/>
              <a:buChar char="q"/>
            </a:pPr>
            <a:r>
              <a:rPr lang="pl-PL" sz="2000" b="1" dirty="0">
                <a:solidFill>
                  <a:srgbClr val="000000"/>
                </a:solidFill>
                <a:latin typeface="Times New Roman" panose="02020603050405020304" pitchFamily="18" charset="0"/>
                <a:cs typeface="Times New Roman" panose="02020603050405020304" pitchFamily="18" charset="0"/>
              </a:rPr>
              <a:t> wartość grantu 20.000 – 100.000 zł</a:t>
            </a:r>
          </a:p>
          <a:p>
            <a:pPr>
              <a:buFont typeface="Wingdings" panose="05000000000000000000" pitchFamily="2" charset="2"/>
              <a:buChar char="q"/>
            </a:pPr>
            <a:r>
              <a:rPr lang="pl-PL" sz="2000" b="1" dirty="0">
                <a:solidFill>
                  <a:srgbClr val="000000"/>
                </a:solidFill>
                <a:latin typeface="Times New Roman" panose="02020603050405020304" pitchFamily="18" charset="0"/>
                <a:cs typeface="Times New Roman" panose="02020603050405020304" pitchFamily="18" charset="0"/>
              </a:rPr>
              <a:t> maksymalny % poziom dofinansowania UE w projekcie </a:t>
            </a:r>
            <a:r>
              <a:rPr lang="pl-PL" sz="2000" dirty="0">
                <a:solidFill>
                  <a:srgbClr val="000000"/>
                </a:solidFill>
                <a:latin typeface="Times New Roman" panose="02020603050405020304" pitchFamily="18" charset="0"/>
                <a:cs typeface="Times New Roman" panose="02020603050405020304" pitchFamily="18" charset="0"/>
              </a:rPr>
              <a:t>95 %</a:t>
            </a:r>
            <a:endParaRPr lang="pl-PL"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 Grantobiorcy: wszystkie podmioty z wyłączeniem osób fizycznych (nie dotyczy osób prowadzących działalność gospodarczą lub oświatową na podstawie odrębnych przepisów</a:t>
            </a:r>
            <a:r>
              <a:rPr lang="pl-PL" sz="2000" dirty="0">
                <a:solidFill>
                  <a:srgbClr val="000000"/>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pl-PL" sz="2000" dirty="0">
                <a:solidFill>
                  <a:srgbClr val="000000"/>
                </a:solidFill>
                <a:latin typeface="Times New Roman" panose="02020603050405020304" pitchFamily="18" charset="0"/>
                <a:cs typeface="Times New Roman" panose="02020603050405020304" pitchFamily="18" charset="0"/>
              </a:rPr>
              <a:t> w typie projektów 2 wsparcie dla dzieci do lat trzech może mieć wyłącznie charakter towarzyszący (opieka na czas uczestnictwa opiekuna w spotkaniu w klubie rodzica). </a:t>
            </a:r>
          </a:p>
          <a:p>
            <a:pPr>
              <a:buFont typeface="Wingdings" panose="05000000000000000000" pitchFamily="2" charset="2"/>
              <a:buChar char="q"/>
            </a:pPr>
            <a:r>
              <a:rPr lang="pl-PL" sz="2000" b="1" i="0" u="none" strike="noStrike" baseline="0" dirty="0">
                <a:solidFill>
                  <a:srgbClr val="000000"/>
                </a:solidFill>
                <a:latin typeface="Times New Roman" panose="02020603050405020304" pitchFamily="18" charset="0"/>
                <a:cs typeface="Times New Roman" panose="02020603050405020304" pitchFamily="18" charset="0"/>
              </a:rPr>
              <a:t> Grupa docelowa - </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wszyscy mieszkańcy (osoby dorosłe) obszaru objętego lokalną strategią rozwoju </a:t>
            </a:r>
            <a:endParaRPr lang="pl-PL" sz="2000" dirty="0">
              <a:solidFill>
                <a:srgbClr val="000000"/>
              </a:solidFill>
              <a:latin typeface="Times New Roman" panose="02020603050405020304" pitchFamily="18" charset="0"/>
              <a:cs typeface="Times New Roman" panose="02020603050405020304" pitchFamily="18" charset="0"/>
            </a:endParaRPr>
          </a:p>
          <a:p>
            <a:endParaRPr lang="pl-PL" sz="1800" b="0" i="0" u="none" strike="noStrike" baseline="0" dirty="0">
              <a:solidFill>
                <a:srgbClr val="000000"/>
              </a:solidFill>
              <a:latin typeface="Calibri" panose="020F0502020204030204" pitchFamily="34" charset="0"/>
            </a:endParaRPr>
          </a:p>
        </p:txBody>
      </p:sp>
      <p:sp>
        <p:nvSpPr>
          <p:cNvPr id="2" name="Tytuł 1">
            <a:extLst>
              <a:ext uri="{FF2B5EF4-FFF2-40B4-BE49-F238E27FC236}">
                <a16:creationId xmlns:a16="http://schemas.microsoft.com/office/drawing/2014/main" id="{9A3C57AC-00FC-E7ED-6342-512AD56E583D}"/>
              </a:ext>
            </a:extLst>
          </p:cNvPr>
          <p:cNvSpPr txBox="1">
            <a:spLocks/>
          </p:cNvSpPr>
          <p:nvPr/>
        </p:nvSpPr>
        <p:spPr>
          <a:xfrm>
            <a:off x="238125" y="419164"/>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dirty="0">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P.3.1    DYCHT RÓWNI</a:t>
            </a:r>
            <a:endParaRPr lang="pl-PL" sz="2400" b="1" dirty="0">
              <a:solidFill>
                <a:srgbClr val="C00000"/>
              </a:solidFill>
            </a:endParaRPr>
          </a:p>
        </p:txBody>
      </p:sp>
    </p:spTree>
    <p:extLst>
      <p:ext uri="{BB962C8B-B14F-4D97-AF65-F5344CB8AC3E}">
        <p14:creationId xmlns:p14="http://schemas.microsoft.com/office/powerpoint/2010/main" val="21671680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476250" y="1385198"/>
            <a:ext cx="11156950" cy="4850451"/>
          </a:xfrm>
        </p:spPr>
        <p:txBody>
          <a:bodyPr>
            <a:normAutofit/>
          </a:bodyPr>
          <a:lstStyle/>
          <a:p>
            <a:endParaRPr lang="pl-PL" sz="1800" b="0" i="0" u="none" strike="noStrike" baseline="0" dirty="0">
              <a:solidFill>
                <a:srgbClr val="000000"/>
              </a:solidFill>
              <a:latin typeface="Bookman Old Style" panose="02050604050505020204" pitchFamily="18" charset="0"/>
            </a:endParaRPr>
          </a:p>
          <a:p>
            <a:pPr>
              <a:buFont typeface="Wingdings" panose="05000000000000000000" pitchFamily="2" charset="2"/>
              <a:buChar char="Ø"/>
            </a:pPr>
            <a:r>
              <a:rPr lang="pl-PL" sz="2400" b="0" i="0" u="none" strike="noStrike" baseline="0" dirty="0">
                <a:solidFill>
                  <a:srgbClr val="000000"/>
                </a:solidFill>
                <a:latin typeface="Times New Roman" panose="02020603050405020304" pitchFamily="18" charset="0"/>
                <a:cs typeface="Times New Roman" panose="02020603050405020304" pitchFamily="18" charset="0"/>
              </a:rPr>
              <a:t>1. wsparcie na rzecz tworzenia i funkcjonowania edukacyjnych </a:t>
            </a:r>
            <a:r>
              <a:rPr lang="pl-PL" sz="2400" b="1" i="0" u="none" strike="noStrike" baseline="0" dirty="0">
                <a:solidFill>
                  <a:srgbClr val="000000"/>
                </a:solidFill>
                <a:latin typeface="Times New Roman" panose="02020603050405020304" pitchFamily="18" charset="0"/>
                <a:cs typeface="Times New Roman" panose="02020603050405020304" pitchFamily="18" charset="0"/>
              </a:rPr>
              <a:t>klubów młodzieżowych</a:t>
            </a:r>
            <a:r>
              <a:rPr lang="pl-PL" sz="2400" b="0" i="0" u="none" strike="noStrike" baseline="0" dirty="0">
                <a:solidFill>
                  <a:srgbClr val="000000"/>
                </a:solidFill>
                <a:latin typeface="Times New Roman" panose="02020603050405020304" pitchFamily="18" charset="0"/>
                <a:cs typeface="Times New Roman" panose="02020603050405020304" pitchFamily="18" charset="0"/>
              </a:rPr>
              <a:t>, w ramach których możliwa jest realizacja różnorodnego obszaru tematycznego, uwzględniającego zainteresowania, zdolności, potrzeby, predyspozycje dzieci i młodzieży w tym zajęcia filmowe, muzyczne, artystyczne, sportowe, z robotyki, programowania, nt. lokalnej tożsamości i kultury, wsparcie edukacji społecznej i obywatelskiej dzieci i młodzieży m.in. poprzez realizację spotkań, warsztatów i wizyt studyjnych,</a:t>
            </a:r>
            <a:endParaRPr lang="pl-PL" sz="2400" dirty="0">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F8005270-5BAE-3F5C-27C0-3443F836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2399" y="5850149"/>
            <a:ext cx="1952625" cy="1001187"/>
          </a:xfrm>
          <a:prstGeom prst="rect">
            <a:avLst/>
          </a:prstGeom>
        </p:spPr>
      </p:pic>
      <p:sp>
        <p:nvSpPr>
          <p:cNvPr id="6" name="pole tekstowe 5">
            <a:extLst>
              <a:ext uri="{FF2B5EF4-FFF2-40B4-BE49-F238E27FC236}">
                <a16:creationId xmlns:a16="http://schemas.microsoft.com/office/drawing/2014/main" id="{71639849-526F-BD1F-BC7E-34A6BB98474B}"/>
              </a:ext>
            </a:extLst>
          </p:cNvPr>
          <p:cNvSpPr txBox="1"/>
          <p:nvPr/>
        </p:nvSpPr>
        <p:spPr>
          <a:xfrm>
            <a:off x="355600" y="4519099"/>
            <a:ext cx="9215120" cy="2031325"/>
          </a:xfrm>
          <a:prstGeom prst="rect">
            <a:avLst/>
          </a:prstGeom>
          <a:noFill/>
        </p:spPr>
        <p:txBody>
          <a:bodyPr wrap="square">
            <a:spAutoFit/>
          </a:bodyPr>
          <a:lstStyle/>
          <a:p>
            <a:pPr marL="285750" indent="-285750">
              <a:buFont typeface="Arial" panose="020B0604020202020204" pitchFamily="34" charset="0"/>
              <a:buChar char="•"/>
            </a:pPr>
            <a:r>
              <a:rPr lang="pl-PL" i="1" dirty="0">
                <a:latin typeface="Times New Roman" panose="02020603050405020304" pitchFamily="18" charset="0"/>
                <a:cs typeface="Times New Roman" panose="02020603050405020304" pitchFamily="18" charset="0"/>
              </a:rPr>
              <a:t>projekty w typie projektów 1 będą realizowane zgodnie ze </a:t>
            </a:r>
            <a:r>
              <a:rPr lang="pl-PL" i="1" u="sng" dirty="0">
                <a:latin typeface="Times New Roman" panose="02020603050405020304" pitchFamily="18" charset="0"/>
                <a:cs typeface="Times New Roman" panose="02020603050405020304" pitchFamily="18" charset="0"/>
              </a:rPr>
              <a:t>standardem</a:t>
            </a:r>
            <a:r>
              <a:rPr lang="pl-PL" i="1" dirty="0">
                <a:latin typeface="Times New Roman" panose="02020603050405020304" pitchFamily="18" charset="0"/>
                <a:cs typeface="Times New Roman" panose="02020603050405020304" pitchFamily="18" charset="0"/>
              </a:rPr>
              <a:t> dotyczącym klubów młodzieżowych opracowanym przez IZ;</a:t>
            </a:r>
          </a:p>
          <a:p>
            <a:pPr marL="285750" indent="-285750">
              <a:buFont typeface="Arial" panose="020B0604020202020204" pitchFamily="34" charset="0"/>
              <a:buChar char="•"/>
            </a:pPr>
            <a:r>
              <a:rPr lang="pl-PL" sz="1800" b="0" i="1" u="none" strike="noStrike" baseline="0" dirty="0">
                <a:solidFill>
                  <a:srgbClr val="000000"/>
                </a:solidFill>
                <a:latin typeface="Times New Roman" panose="02020603050405020304" pitchFamily="18" charset="0"/>
                <a:cs typeface="Times New Roman" panose="02020603050405020304" pitchFamily="18" charset="0"/>
              </a:rPr>
              <a:t>każdy projekt objęty grantem musi zakładać wsparcie </a:t>
            </a:r>
            <a:r>
              <a:rPr lang="pl-PL" sz="1800" b="0" i="1" u="sng" strike="noStrike" baseline="0" dirty="0">
                <a:solidFill>
                  <a:srgbClr val="000000"/>
                </a:solidFill>
                <a:latin typeface="Times New Roman" panose="02020603050405020304" pitchFamily="18" charset="0"/>
                <a:cs typeface="Times New Roman" panose="02020603050405020304" pitchFamily="18" charset="0"/>
              </a:rPr>
              <a:t>obejmujące co najmniej trzy obszary tematyczne.</a:t>
            </a:r>
            <a:r>
              <a:rPr lang="pl-PL" sz="1800" b="0" i="1" u="none" strike="noStrike" baseline="0" dirty="0">
                <a:solidFill>
                  <a:srgbClr val="000000"/>
                </a:solidFill>
                <a:latin typeface="Times New Roman" panose="02020603050405020304" pitchFamily="18" charset="0"/>
                <a:cs typeface="Times New Roman" panose="02020603050405020304" pitchFamily="18" charset="0"/>
              </a:rPr>
              <a:t> Niedopuszczalne jest wspieranie klubów, które w ofercie mają tylko jeden zakres, przy czym za zakres uważa się dziedzinę na poziomie ogólnym (zajęcia z piłki nożnej, siatkówki, lekkoatletyki będą uznawane za jeden obszar sportowy; zajęcia z malarstwa, grafiki, rzeźby będą uznawane za jeden obszar artystyczny etc.); </a:t>
            </a:r>
            <a:endParaRPr lang="pl-PL" i="1" dirty="0">
              <a:latin typeface="Times New Roman" panose="02020603050405020304" pitchFamily="18" charset="0"/>
              <a:cs typeface="Times New Roman" panose="02020603050405020304" pitchFamily="18" charset="0"/>
            </a:endParaRPr>
          </a:p>
        </p:txBody>
      </p:sp>
      <p:sp>
        <p:nvSpPr>
          <p:cNvPr id="8" name="Tytuł 1">
            <a:extLst>
              <a:ext uri="{FF2B5EF4-FFF2-40B4-BE49-F238E27FC236}">
                <a16:creationId xmlns:a16="http://schemas.microsoft.com/office/drawing/2014/main" id="{7ECFF8B9-ED6A-7B7A-EB42-CEFC35AB58D1}"/>
              </a:ext>
            </a:extLst>
          </p:cNvPr>
          <p:cNvSpPr txBox="1">
            <a:spLocks/>
          </p:cNvSpPr>
          <p:nvPr/>
        </p:nvSpPr>
        <p:spPr>
          <a:xfrm>
            <a:off x="476250" y="130642"/>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dirty="0">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P.3.2    NASZE GZUBY</a:t>
            </a:r>
            <a:endParaRPr lang="pl-PL" sz="2400" b="1" dirty="0">
              <a:solidFill>
                <a:srgbClr val="C00000"/>
              </a:solidFill>
            </a:endParaRPr>
          </a:p>
        </p:txBody>
      </p:sp>
    </p:spTree>
    <p:extLst>
      <p:ext uri="{BB962C8B-B14F-4D97-AF65-F5344CB8AC3E}">
        <p14:creationId xmlns:p14="http://schemas.microsoft.com/office/powerpoint/2010/main" val="7914186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F8005270-5BAE-3F5C-27C0-3443F836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7440" y="5732764"/>
            <a:ext cx="2194560" cy="1125236"/>
          </a:xfrm>
          <a:prstGeom prst="rect">
            <a:avLst/>
          </a:prstGeom>
        </p:spPr>
      </p:pic>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238125" y="1744727"/>
            <a:ext cx="10826115" cy="4850451"/>
          </a:xfrm>
        </p:spPr>
        <p:txBody>
          <a:bodyPr>
            <a:normAutofit lnSpcReduction="10000"/>
          </a:bodyPr>
          <a:lstStyle/>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b="0" i="0" u="none" strike="noStrike" baseline="0" dirty="0">
                <a:solidFill>
                  <a:srgbClr val="000000"/>
                </a:solidFill>
                <a:latin typeface="Times New Roman" panose="02020603050405020304" pitchFamily="18" charset="0"/>
                <a:cs typeface="Times New Roman" panose="02020603050405020304" pitchFamily="18" charset="0"/>
              </a:rPr>
              <a:t>2.wsparcie na realizację </a:t>
            </a:r>
            <a:r>
              <a:rPr lang="pl-PL" sz="2400" b="1" i="0" u="none" strike="noStrike" baseline="0" dirty="0">
                <a:solidFill>
                  <a:srgbClr val="000000"/>
                </a:solidFill>
                <a:latin typeface="Times New Roman" panose="02020603050405020304" pitchFamily="18" charset="0"/>
                <a:cs typeface="Times New Roman" panose="02020603050405020304" pitchFamily="18" charset="0"/>
              </a:rPr>
              <a:t>projektów edukacyjnych</a:t>
            </a:r>
            <a:r>
              <a:rPr lang="pl-PL" sz="2400" b="0" i="0" u="none" strike="noStrike" baseline="0" dirty="0">
                <a:solidFill>
                  <a:srgbClr val="000000"/>
                </a:solidFill>
                <a:latin typeface="Times New Roman" panose="02020603050405020304" pitchFamily="18" charset="0"/>
                <a:cs typeface="Times New Roman" panose="02020603050405020304" pitchFamily="18" charset="0"/>
              </a:rPr>
              <a:t>, umożliwiających rozwijanie uzdolnień dzieci oraz młodzieży i ukierunkowanych na osiągniecie konkretnego celu edukacyjnego (np. przygotowanie i udział w krajowym lub międzynarodowym konkursie naukowym);</a:t>
            </a:r>
          </a:p>
          <a:p>
            <a:pPr>
              <a:buFont typeface="Wingdings" panose="05000000000000000000" pitchFamily="2" charset="2"/>
              <a:buChar char="Ø"/>
            </a:pPr>
            <a:endParaRPr lang="pl-PL" sz="240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pl-PL" sz="24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pl-PL" sz="24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endParaRPr lang="pl-PL" sz="24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Ø"/>
            </a:pPr>
            <a:r>
              <a:rPr lang="pl-PL" sz="2400" b="0" i="0" u="none" strike="noStrike" baseline="0" dirty="0">
                <a:solidFill>
                  <a:srgbClr val="000000"/>
                </a:solidFill>
                <a:latin typeface="Times New Roman" panose="02020603050405020304" pitchFamily="18" charset="0"/>
                <a:cs typeface="Times New Roman" panose="02020603050405020304" pitchFamily="18" charset="0"/>
              </a:rPr>
              <a:t>3. </a:t>
            </a:r>
            <a:r>
              <a:rPr lang="pl-PL" sz="2400" b="1" i="0" u="none" strike="noStrike" baseline="0" dirty="0">
                <a:solidFill>
                  <a:srgbClr val="000000"/>
                </a:solidFill>
                <a:latin typeface="Times New Roman" panose="02020603050405020304" pitchFamily="18" charset="0"/>
                <a:cs typeface="Times New Roman" panose="02020603050405020304" pitchFamily="18" charset="0"/>
              </a:rPr>
              <a:t>warsztaty w obszarze ginących zawodów </a:t>
            </a:r>
            <a:r>
              <a:rPr lang="pl-PL" sz="2400" b="0" i="0" u="none" strike="noStrike" baseline="0" dirty="0">
                <a:solidFill>
                  <a:srgbClr val="000000"/>
                </a:solidFill>
                <a:latin typeface="Times New Roman" panose="02020603050405020304" pitchFamily="18" charset="0"/>
                <a:cs typeface="Times New Roman" panose="02020603050405020304" pitchFamily="18" charset="0"/>
              </a:rPr>
              <a:t>(np. w ramach organizacji wioski ginących zawodów) przyczyniające się do wzrostu wiedzy nt. tradycji regionu i nabywania umiejętności przydatnych w wyborze ścieżek kształcenia i w przyszłym życiu zawodowym</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p:txBody>
      </p:sp>
      <p:sp>
        <p:nvSpPr>
          <p:cNvPr id="9" name="pole tekstowe 8">
            <a:extLst>
              <a:ext uri="{FF2B5EF4-FFF2-40B4-BE49-F238E27FC236}">
                <a16:creationId xmlns:a16="http://schemas.microsoft.com/office/drawing/2014/main" id="{A2A9596A-AF2B-8848-1CB1-0C520C6503C2}"/>
              </a:ext>
            </a:extLst>
          </p:cNvPr>
          <p:cNvSpPr txBox="1"/>
          <p:nvPr/>
        </p:nvSpPr>
        <p:spPr>
          <a:xfrm>
            <a:off x="3735388" y="3429000"/>
            <a:ext cx="8304212" cy="923330"/>
          </a:xfrm>
          <a:prstGeom prst="rect">
            <a:avLst/>
          </a:prstGeom>
          <a:noFill/>
        </p:spPr>
        <p:txBody>
          <a:bodyPr wrap="square">
            <a:spAutoFit/>
          </a:bodyPr>
          <a:lstStyle/>
          <a:p>
            <a:r>
              <a:rPr lang="pl-PL" sz="1800" b="0" i="1" u="none" strike="noStrike" baseline="0" dirty="0">
                <a:solidFill>
                  <a:srgbClr val="000000"/>
                </a:solidFill>
                <a:latin typeface="Calibri" panose="020F0502020204030204" pitchFamily="34" charset="0"/>
              </a:rPr>
              <a:t>warunkiem wsparcia w typie projektów 2 jest dodatkowość, co oznacza, że środki EFS+ mają charakter dodatkowy w stosunku do działań już realizowanych przez kluby/podmioty (brak finansowania bieżącej działalności). </a:t>
            </a:r>
            <a:endParaRPr lang="pl-PL" i="1" dirty="0"/>
          </a:p>
        </p:txBody>
      </p:sp>
      <p:sp>
        <p:nvSpPr>
          <p:cNvPr id="2" name="Tytuł 1">
            <a:extLst>
              <a:ext uri="{FF2B5EF4-FFF2-40B4-BE49-F238E27FC236}">
                <a16:creationId xmlns:a16="http://schemas.microsoft.com/office/drawing/2014/main" id="{088D6B1B-A0CF-F900-E805-871C8DEDEE1D}"/>
              </a:ext>
            </a:extLst>
          </p:cNvPr>
          <p:cNvSpPr txBox="1">
            <a:spLocks/>
          </p:cNvSpPr>
          <p:nvPr/>
        </p:nvSpPr>
        <p:spPr>
          <a:xfrm>
            <a:off x="238125" y="419164"/>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dirty="0">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P.3.2 NASZE GZUBY</a:t>
            </a:r>
            <a:endParaRPr lang="pl-PL" sz="2400" b="1" dirty="0">
              <a:solidFill>
                <a:srgbClr val="C00000"/>
              </a:solidFill>
            </a:endParaRPr>
          </a:p>
        </p:txBody>
      </p:sp>
    </p:spTree>
    <p:extLst>
      <p:ext uri="{BB962C8B-B14F-4D97-AF65-F5344CB8AC3E}">
        <p14:creationId xmlns:p14="http://schemas.microsoft.com/office/powerpoint/2010/main" val="3783534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9570748-3BCE-46B8-8871-EA5DD1B830B4}"/>
              </a:ext>
            </a:extLst>
          </p:cNvPr>
          <p:cNvSpPr>
            <a:spLocks noGrp="1" noChangeArrowheads="1"/>
          </p:cNvSpPr>
          <p:nvPr>
            <p:ph type="title"/>
          </p:nvPr>
        </p:nvSpPr>
        <p:spPr>
          <a:xfrm>
            <a:off x="365760" y="2746891"/>
            <a:ext cx="8229600" cy="1143000"/>
          </a:xfrm>
          <a:noFill/>
        </p:spPr>
        <p:txBody>
          <a:bodyPr>
            <a:noAutofit/>
          </a:bodyPr>
          <a:lstStyle/>
          <a:p>
            <a:pPr eaLnBrk="1" hangingPunct="1"/>
            <a:r>
              <a:rPr lang="pl-PL" altLang="pl-PL" sz="3200" b="1" dirty="0">
                <a:solidFill>
                  <a:schemeClr val="accent2">
                    <a:lumMod val="50000"/>
                  </a:schemeClr>
                </a:solidFill>
                <a:latin typeface="Arial Narrow" panose="020B0606020202030204" pitchFamily="34" charset="0"/>
              </a:rPr>
              <a:t>Lokalna Strategia Rozwoju </a:t>
            </a:r>
            <a:br>
              <a:rPr lang="pl-PL" altLang="pl-PL" sz="3200" b="1" dirty="0">
                <a:solidFill>
                  <a:schemeClr val="accent2">
                    <a:lumMod val="50000"/>
                  </a:schemeClr>
                </a:solidFill>
                <a:latin typeface="Arial Narrow" panose="020B0606020202030204" pitchFamily="34" charset="0"/>
              </a:rPr>
            </a:b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przygotowana przez </a:t>
            </a: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Partnerstwo </a:t>
            </a: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„Lokalna Grupa Działania Bory Tucholskie”</a:t>
            </a:r>
            <a:br>
              <a:rPr lang="pl-PL" altLang="pl-PL" sz="3200" b="1" dirty="0">
                <a:solidFill>
                  <a:schemeClr val="accent2">
                    <a:lumMod val="50000"/>
                  </a:schemeClr>
                </a:solidFill>
                <a:latin typeface="Arial Narrow" panose="020B0606020202030204" pitchFamily="34" charset="0"/>
              </a:rPr>
            </a:b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opracowana została dla obszaru</a:t>
            </a: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powiatu tucholskiego,</a:t>
            </a:r>
            <a:br>
              <a:rPr lang="pl-PL" altLang="pl-PL" sz="3200" b="1" dirty="0">
                <a:solidFill>
                  <a:schemeClr val="accent2">
                    <a:lumMod val="50000"/>
                  </a:schemeClr>
                </a:solidFill>
                <a:latin typeface="Arial Narrow" panose="020B0606020202030204" pitchFamily="34" charset="0"/>
              </a:rPr>
            </a:b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więc na tym obszarze prowadzony był </a:t>
            </a:r>
            <a:br>
              <a:rPr lang="pl-PL" altLang="pl-PL" sz="3200" b="1" dirty="0">
                <a:solidFill>
                  <a:schemeClr val="accent2">
                    <a:lumMod val="50000"/>
                  </a:schemeClr>
                </a:solidFill>
                <a:latin typeface="Arial Narrow" panose="020B0606020202030204" pitchFamily="34" charset="0"/>
              </a:rPr>
            </a:br>
            <a:r>
              <a:rPr lang="pl-PL" altLang="pl-PL" sz="3200" b="1" dirty="0">
                <a:solidFill>
                  <a:schemeClr val="accent2">
                    <a:lumMod val="50000"/>
                  </a:schemeClr>
                </a:solidFill>
                <a:latin typeface="Arial Narrow" panose="020B0606020202030204" pitchFamily="34" charset="0"/>
              </a:rPr>
              <a:t>proces konsultacji. </a:t>
            </a:r>
            <a:endParaRPr lang="pl-PL" altLang="pl-PL" sz="3200" b="1" dirty="0">
              <a:solidFill>
                <a:srgbClr val="800000"/>
              </a:solidFill>
              <a:latin typeface="Arial Narrow" panose="020B0606020202030204" pitchFamily="34" charset="0"/>
            </a:endParaRPr>
          </a:p>
        </p:txBody>
      </p:sp>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5126" name="Picture 7" descr="LGD na tle Polski">
            <a:extLst>
              <a:ext uri="{FF2B5EF4-FFF2-40B4-BE49-F238E27FC236}">
                <a16:creationId xmlns:a16="http://schemas.microsoft.com/office/drawing/2014/main" id="{6058BD63-DE0D-4928-A453-C05F0892C75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36815" y="0"/>
            <a:ext cx="4289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186" y="127635"/>
            <a:ext cx="1694178" cy="1623060"/>
          </a:xfrm>
          <a:prstGeom prst="rect">
            <a:avLst/>
          </a:prstGeom>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843280" y="1540188"/>
            <a:ext cx="10244772" cy="4850451"/>
          </a:xfrm>
        </p:spPr>
        <p:txBody>
          <a:bodyPr>
            <a:normAutofit/>
          </a:bodyPr>
          <a:lstStyle/>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400" b="1" dirty="0">
                <a:solidFill>
                  <a:srgbClr val="000000"/>
                </a:solidFill>
                <a:latin typeface="Times New Roman" panose="02020603050405020304" pitchFamily="18" charset="0"/>
                <a:cs typeface="Times New Roman" panose="02020603050405020304" pitchFamily="18" charset="0"/>
              </a:rPr>
              <a:t>projekty realizowane  w trybie grantowym</a:t>
            </a:r>
          </a:p>
          <a:p>
            <a:pPr>
              <a:buFont typeface="Wingdings" panose="05000000000000000000" pitchFamily="2" charset="2"/>
              <a:buChar char="q"/>
            </a:pPr>
            <a:r>
              <a:rPr lang="pl-PL" sz="2400" b="1" dirty="0">
                <a:solidFill>
                  <a:srgbClr val="000000"/>
                </a:solidFill>
                <a:latin typeface="Times New Roman" panose="02020603050405020304" pitchFamily="18" charset="0"/>
                <a:cs typeface="Times New Roman" panose="02020603050405020304" pitchFamily="18" charset="0"/>
              </a:rPr>
              <a:t>wartość grantu 20.000 – 100.000 zł</a:t>
            </a:r>
          </a:p>
          <a:p>
            <a:pPr>
              <a:buFont typeface="Wingdings" panose="05000000000000000000" pitchFamily="2" charset="2"/>
              <a:buChar char="q"/>
            </a:pPr>
            <a:r>
              <a:rPr lang="pl-PL" sz="2400" b="1" dirty="0">
                <a:solidFill>
                  <a:srgbClr val="000000"/>
                </a:solidFill>
                <a:latin typeface="Times New Roman" panose="02020603050405020304" pitchFamily="18" charset="0"/>
                <a:cs typeface="Times New Roman" panose="02020603050405020304" pitchFamily="18" charset="0"/>
              </a:rPr>
              <a:t>maksymalny % poziom dofinansowania UE w projekcie </a:t>
            </a:r>
            <a:r>
              <a:rPr lang="pl-PL" sz="2400" dirty="0">
                <a:solidFill>
                  <a:srgbClr val="000000"/>
                </a:solidFill>
                <a:latin typeface="Times New Roman" panose="02020603050405020304" pitchFamily="18" charset="0"/>
                <a:cs typeface="Times New Roman" panose="02020603050405020304" pitchFamily="18" charset="0"/>
              </a:rPr>
              <a:t>95 %</a:t>
            </a:r>
            <a:endParaRPr lang="pl-PL" sz="24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400" b="0" i="0" u="none" strike="noStrike" baseline="0" dirty="0">
                <a:solidFill>
                  <a:srgbClr val="000000"/>
                </a:solidFill>
                <a:latin typeface="Times New Roman" panose="02020603050405020304" pitchFamily="18" charset="0"/>
                <a:cs typeface="Times New Roman" panose="02020603050405020304" pitchFamily="18" charset="0"/>
              </a:rPr>
              <a:t>Grantobiorcy: wszystkie podmioty z wyłączeniem osób fizycznych (nie dotyczy osób prowadzących działalność gospodarczą lub oświatową na podstawie odrębnych przepisów</a:t>
            </a:r>
            <a:r>
              <a:rPr lang="pl-PL" sz="2400" dirty="0">
                <a:solidFill>
                  <a:srgbClr val="000000"/>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pl-PL" sz="2400" dirty="0">
                <a:solidFill>
                  <a:srgbClr val="000000"/>
                </a:solidFill>
                <a:latin typeface="Times New Roman" panose="02020603050405020304" pitchFamily="18" charset="0"/>
                <a:cs typeface="Times New Roman" panose="02020603050405020304" pitchFamily="18" charset="0"/>
              </a:rPr>
              <a:t>za dzieci i młodzież uczące się należy rozumieć osoby posiadają status ucznia (są uczniami szkoły podstawowej i ponadpodstawowej w trakcie roku szkolnego);</a:t>
            </a:r>
          </a:p>
          <a:p>
            <a:pPr>
              <a:buFont typeface="Wingdings" panose="05000000000000000000" pitchFamily="2" charset="2"/>
              <a:buChar char="q"/>
            </a:pPr>
            <a:r>
              <a:rPr lang="pl-PL" sz="2400" dirty="0">
                <a:solidFill>
                  <a:srgbClr val="000000"/>
                </a:solidFill>
                <a:latin typeface="Times New Roman" panose="02020603050405020304" pitchFamily="18" charset="0"/>
                <a:cs typeface="Times New Roman" panose="02020603050405020304" pitchFamily="18" charset="0"/>
              </a:rPr>
              <a:t>liczba uczniów, którzy nabyli kwalifikacje po opuszczeniu programu będzie mierzona w oparciu o zaświadczenia.</a:t>
            </a:r>
          </a:p>
        </p:txBody>
      </p:sp>
      <p:pic>
        <p:nvPicPr>
          <p:cNvPr id="5" name="Obraz 4">
            <a:extLst>
              <a:ext uri="{FF2B5EF4-FFF2-40B4-BE49-F238E27FC236}">
                <a16:creationId xmlns:a16="http://schemas.microsoft.com/office/drawing/2014/main" id="{F8005270-5BAE-3F5C-27C0-3443F8361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9006" y="5923280"/>
            <a:ext cx="1822994" cy="934720"/>
          </a:xfrm>
          <a:prstGeom prst="rect">
            <a:avLst/>
          </a:prstGeom>
        </p:spPr>
      </p:pic>
      <p:sp>
        <p:nvSpPr>
          <p:cNvPr id="2" name="Tytuł 1">
            <a:extLst>
              <a:ext uri="{FF2B5EF4-FFF2-40B4-BE49-F238E27FC236}">
                <a16:creationId xmlns:a16="http://schemas.microsoft.com/office/drawing/2014/main" id="{28888CE4-28C9-CA15-6733-11F75190E143}"/>
              </a:ext>
            </a:extLst>
          </p:cNvPr>
          <p:cNvSpPr txBox="1">
            <a:spLocks/>
          </p:cNvSpPr>
          <p:nvPr/>
        </p:nvSpPr>
        <p:spPr>
          <a:xfrm>
            <a:off x="238125" y="298286"/>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dirty="0">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latin typeface="Times New Roman" panose="02020603050405020304" pitchFamily="18" charset="0"/>
                <a:ea typeface="Times New Roman" panose="02020603050405020304" pitchFamily="18" charset="0"/>
              </a:rPr>
            </a:br>
            <a:r>
              <a:rPr lang="pl-PL" sz="2400" b="1" dirty="0">
                <a:solidFill>
                  <a:srgbClr val="C00000"/>
                </a:solidFill>
                <a:latin typeface="Times New Roman" panose="02020603050405020304" pitchFamily="18" charset="0"/>
                <a:ea typeface="Times New Roman" panose="02020603050405020304" pitchFamily="18" charset="0"/>
              </a:rPr>
              <a:t>P.3.2 NASZE GZUBY</a:t>
            </a:r>
            <a:endParaRPr lang="pl-PL" sz="2400" b="1" dirty="0">
              <a:solidFill>
                <a:srgbClr val="C00000"/>
              </a:solidFill>
            </a:endParaRPr>
          </a:p>
        </p:txBody>
      </p:sp>
    </p:spTree>
    <p:extLst>
      <p:ext uri="{BB962C8B-B14F-4D97-AF65-F5344CB8AC3E}">
        <p14:creationId xmlns:p14="http://schemas.microsoft.com/office/powerpoint/2010/main" val="2049724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497840" y="1365250"/>
            <a:ext cx="11116310" cy="5400040"/>
          </a:xfrm>
        </p:spPr>
        <p:txBody>
          <a:bodyPr>
            <a:normAutofit lnSpcReduction="10000"/>
          </a:bodyPr>
          <a:lstStyle/>
          <a:p>
            <a:pPr algn="l"/>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400" b="0" i="0" u="none" strike="noStrike" baseline="0" dirty="0">
                <a:solidFill>
                  <a:srgbClr val="000000"/>
                </a:solidFill>
                <a:latin typeface="Times New Roman" panose="02020603050405020304" pitchFamily="18" charset="0"/>
                <a:cs typeface="Times New Roman" panose="02020603050405020304" pitchFamily="18" charset="0"/>
              </a:rPr>
              <a:t>tworzenie </a:t>
            </a:r>
            <a:r>
              <a:rPr lang="pl-PL" sz="2400" b="1" i="0" u="none" strike="noStrike" baseline="0" dirty="0">
                <a:solidFill>
                  <a:srgbClr val="000000"/>
                </a:solidFill>
                <a:latin typeface="Times New Roman" panose="02020603050405020304" pitchFamily="18" charset="0"/>
                <a:cs typeface="Times New Roman" panose="02020603050405020304" pitchFamily="18" charset="0"/>
              </a:rPr>
              <a:t>Lokalnych Ośrodków Wiedzy i Edukacji, </a:t>
            </a:r>
            <a:r>
              <a:rPr lang="pl-PL" sz="2400" b="0" i="0" u="none" strike="noStrike" baseline="0" dirty="0">
                <a:solidFill>
                  <a:srgbClr val="000000"/>
                </a:solidFill>
                <a:latin typeface="Times New Roman" panose="02020603050405020304" pitchFamily="18" charset="0"/>
                <a:cs typeface="Times New Roman" panose="02020603050405020304" pitchFamily="18" charset="0"/>
              </a:rPr>
              <a:t>które angażują mieszkańców lokalnej społeczności w rozwijanie kompetencji życiowych, społecznych i zawodowych. Wsparciem mogą być objęte osoby dorosłe (minimum 80% aktywizowanych w LOWE osób będą stanowiły osoby poniżej 60 roku życia).</a:t>
            </a:r>
          </a:p>
          <a:p>
            <a:pPr marL="0" indent="0" algn="ctr">
              <a:buNone/>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a:t>
            </a: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maksymalna wartość grantu w ramach projektu grantowego wynosi </a:t>
            </a:r>
            <a:r>
              <a:rPr lang="pl-PL" sz="2000" b="1" i="0" u="none" strike="noStrike" baseline="0" dirty="0">
                <a:solidFill>
                  <a:srgbClr val="000000"/>
                </a:solidFill>
                <a:latin typeface="Times New Roman" panose="02020603050405020304" pitchFamily="18" charset="0"/>
                <a:cs typeface="Times New Roman" panose="02020603050405020304" pitchFamily="18" charset="0"/>
              </a:rPr>
              <a:t>250 tys. zł</a:t>
            </a:r>
            <a:endParaRPr lang="pl-PL" sz="20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tworzenie i funkcjonowanie Lokalnego Ośrodka Wiedzy i Edukacji odbywa się w oparciu o model wypracowany w ramach POWER 2014-2020; </a:t>
            </a:r>
          </a:p>
          <a:p>
            <a:pPr algn="just">
              <a:lnSpc>
                <a:spcPct val="115000"/>
              </a:lnSpc>
            </a:pPr>
            <a:r>
              <a:rPr lang="pl-PL" sz="2000" b="1" dirty="0">
                <a:effectLst/>
                <a:latin typeface="Times New Roman" panose="02020603050405020304" pitchFamily="18" charset="0"/>
                <a:ea typeface="Times New Roman" panose="02020603050405020304" pitchFamily="18" charset="0"/>
              </a:rPr>
              <a:t>Beneficjentem</a:t>
            </a:r>
            <a:r>
              <a:rPr lang="pl-PL" sz="2000" dirty="0">
                <a:effectLst/>
                <a:latin typeface="Times New Roman" panose="02020603050405020304" pitchFamily="18" charset="0"/>
                <a:ea typeface="Times New Roman" panose="02020603050405020304" pitchFamily="18" charset="0"/>
              </a:rPr>
              <a:t> projektu objętego grantem może być może być </a:t>
            </a:r>
            <a:r>
              <a:rPr lang="pl-PL" sz="2000" u="sng" dirty="0">
                <a:effectLst/>
                <a:latin typeface="Times New Roman" panose="02020603050405020304" pitchFamily="18" charset="0"/>
                <a:ea typeface="Times New Roman" panose="02020603050405020304" pitchFamily="18" charset="0"/>
              </a:rPr>
              <a:t>podmiot publiczny lub prywatny będący organem prowadzącym szkołę podstawową lub ponadpodstawową bez względu na lokalizację lub szkołę wyższą w miastach do 20 tys. mieszkańców</a:t>
            </a: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Organ prowadzący szkołę jest zobowiązany wskazać we wniosku o powierzenie grantu szkołę, wyznaczoną do pełnienia roli Lokalnego Ośrodka Wiedzy i Edukacji (LOWE); </a:t>
            </a: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Na daną szkołę może zostać przyznany tylko jeden grant. </a:t>
            </a:r>
          </a:p>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sp>
        <p:nvSpPr>
          <p:cNvPr id="4" name="Tytuł 1">
            <a:extLst>
              <a:ext uri="{FF2B5EF4-FFF2-40B4-BE49-F238E27FC236}">
                <a16:creationId xmlns:a16="http://schemas.microsoft.com/office/drawing/2014/main" id="{426B7DF2-A6D7-0048-00C7-C1751F3B0687}"/>
              </a:ext>
            </a:extLst>
          </p:cNvPr>
          <p:cNvSpPr txBox="1">
            <a:spLocks/>
          </p:cNvSpPr>
          <p:nvPr/>
        </p:nvSpPr>
        <p:spPr>
          <a:xfrm>
            <a:off x="1480820" y="177070"/>
            <a:ext cx="1074928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pl-PL" sz="3200" dirty="0">
                <a:solidFill>
                  <a:srgbClr val="000000"/>
                </a:solidFill>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
        <p:nvSpPr>
          <p:cNvPr id="2" name="Tytuł 1">
            <a:extLst>
              <a:ext uri="{FF2B5EF4-FFF2-40B4-BE49-F238E27FC236}">
                <a16:creationId xmlns:a16="http://schemas.microsoft.com/office/drawing/2014/main" id="{C4ADD331-4D21-6574-043C-B396D50C9F1A}"/>
              </a:ext>
            </a:extLst>
          </p:cNvPr>
          <p:cNvSpPr>
            <a:spLocks noGrp="1"/>
          </p:cNvSpPr>
          <p:nvPr>
            <p:ph type="title"/>
          </p:nvPr>
        </p:nvSpPr>
        <p:spPr>
          <a:xfrm>
            <a:off x="396240" y="445135"/>
            <a:ext cx="11715750" cy="1325563"/>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P.3.3    BOROWIACKIE LOWE</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24238371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497840" y="1457960"/>
            <a:ext cx="11379200" cy="5400040"/>
          </a:xfrm>
        </p:spPr>
        <p:txBody>
          <a:bodyPr>
            <a:normAutofit/>
          </a:bodyPr>
          <a:lstStyle/>
          <a:p>
            <a:pPr algn="l"/>
            <a:endParaRPr lang="pl-PL" sz="20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Wsparcie polegać będzie na przyznaniu grantu na utworzenie Lokalnego Ośrodka Wiedzy i Edukacji w oparciu o wypracowany model.</a:t>
            </a: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Grantobiorcą jest podmiot prowadzący szkołę lub placówkę oświatową, która będzie pełniła rolę LOWE. </a:t>
            </a:r>
          </a:p>
          <a:p>
            <a:r>
              <a:rPr lang="pl-PL" sz="2000" b="0" i="0" u="none" strike="noStrike" baseline="0" dirty="0">
                <a:solidFill>
                  <a:srgbClr val="000000"/>
                </a:solidFill>
                <a:latin typeface="Times New Roman" panose="02020603050405020304" pitchFamily="18" charset="0"/>
                <a:cs typeface="Times New Roman" panose="02020603050405020304" pitchFamily="18" charset="0"/>
              </a:rPr>
              <a:t>W ramach grantu szkoła będzie zobowiązana do:</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diagnozowania potrzeb lokalnej społeczności w zakresie aktywności edukacyjnej i rozwoju kompetencji kluczowych osób dorosłych;</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przygotowania oferty edukacyjnej;</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zawiązania przy powoływaniu LOWE współpracy z co najmniej jednym podmiotem z otoczenia społeczno-gospodarczego gminy, powiatu, itp.;</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udzielania wsparcia w procesie aktywizacji edukacyjnej osób </a:t>
            </a:r>
            <a:r>
              <a:rPr lang="pl-PL" sz="2000" b="0" i="0" u="sng" strike="noStrike" baseline="0" dirty="0">
                <a:solidFill>
                  <a:srgbClr val="000000"/>
                </a:solidFill>
                <a:latin typeface="Times New Roman" panose="02020603050405020304" pitchFamily="18" charset="0"/>
                <a:cs typeface="Times New Roman" panose="02020603050405020304" pitchFamily="18" charset="0"/>
              </a:rPr>
              <a:t>dorosłych uczestnikom</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objęcia wsparciem w trakcie obowiązywania umowy grantowej co najmniej 200 osób;</a:t>
            </a:r>
          </a:p>
          <a:p>
            <a:pPr lvl="1">
              <a:buFont typeface="Courier New" panose="02070309020205020404" pitchFamily="49" charset="0"/>
              <a:buChar char="o"/>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utrzymania działalności LOWE przez co najmniej 12 miesięcy po zakończeniu realizacji grantu.</a:t>
            </a:r>
          </a:p>
          <a:p>
            <a:endParaRPr lang="pl-PL" sz="20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pl-PL" sz="2000" dirty="0">
              <a:latin typeface="Times New Roman" panose="02020603050405020304" pitchFamily="18" charset="0"/>
              <a:cs typeface="Times New Roman" panose="02020603050405020304" pitchFamily="18" charset="0"/>
            </a:endParaRPr>
          </a:p>
        </p:txBody>
      </p:sp>
      <p:sp>
        <p:nvSpPr>
          <p:cNvPr id="4" name="Tytuł 1">
            <a:extLst>
              <a:ext uri="{FF2B5EF4-FFF2-40B4-BE49-F238E27FC236}">
                <a16:creationId xmlns:a16="http://schemas.microsoft.com/office/drawing/2014/main" id="{8212426E-EFAA-9883-DA50-D93035BD0C5B}"/>
              </a:ext>
            </a:extLst>
          </p:cNvPr>
          <p:cNvSpPr txBox="1">
            <a:spLocks/>
          </p:cNvSpPr>
          <p:nvPr/>
        </p:nvSpPr>
        <p:spPr>
          <a:xfrm>
            <a:off x="1833880" y="400590"/>
            <a:ext cx="1074928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pl-PL" sz="2000" dirty="0">
              <a:latin typeface="Times New Roman" panose="02020603050405020304" pitchFamily="18" charset="0"/>
              <a:cs typeface="Times New Roman" panose="02020603050405020304" pitchFamily="18" charset="0"/>
            </a:endParaRPr>
          </a:p>
        </p:txBody>
      </p:sp>
      <p:sp>
        <p:nvSpPr>
          <p:cNvPr id="2" name="Tytuł 1">
            <a:extLst>
              <a:ext uri="{FF2B5EF4-FFF2-40B4-BE49-F238E27FC236}">
                <a16:creationId xmlns:a16="http://schemas.microsoft.com/office/drawing/2014/main" id="{C261DA52-3B14-9A91-C62B-B463EE5C0888}"/>
              </a:ext>
            </a:extLst>
          </p:cNvPr>
          <p:cNvSpPr>
            <a:spLocks noGrp="1"/>
          </p:cNvSpPr>
          <p:nvPr>
            <p:ph type="title"/>
          </p:nvPr>
        </p:nvSpPr>
        <p:spPr>
          <a:xfrm>
            <a:off x="396240" y="445135"/>
            <a:ext cx="11715750" cy="1325563"/>
          </a:xfrm>
        </p:spPr>
        <p:txBody>
          <a:bodyPr>
            <a:noAutofit/>
          </a:bodyPr>
          <a:lstStyle/>
          <a:p>
            <a:pPr>
              <a:lnSpc>
                <a:spcPct val="150000"/>
              </a:lnSpc>
            </a:pPr>
            <a:r>
              <a:rPr lang="pl-PL" sz="2000" b="1" dirty="0">
                <a:solidFill>
                  <a:schemeClr val="accent1"/>
                </a:solidFill>
                <a:effectLst/>
                <a:latin typeface="Times New Roman" panose="02020603050405020304" pitchFamily="18" charset="0"/>
                <a:ea typeface="Times New Roman" panose="02020603050405020304" pitchFamily="18" charset="0"/>
                <a:cs typeface="Times New Roman" panose="02020603050405020304" pitchFamily="18" charset="0"/>
              </a:rPr>
              <a:t>C.1 Zwiększenie zaangażowania mieszkańców w działania na rzecz włączenia społecznego   </a:t>
            </a:r>
            <a:br>
              <a:rPr lang="pl-PL"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pl-PL"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P.3.3    BOROWIACKIE LOWE</a:t>
            </a:r>
            <a:br>
              <a:rPr lang="pl-PL" sz="20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br>
            <a:endParaRPr lang="pl-PL" sz="2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8215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3D00E0-C18D-AB24-5DEA-061645641F18}"/>
              </a:ext>
            </a:extLst>
          </p:cNvPr>
          <p:cNvSpPr>
            <a:spLocks noGrp="1"/>
          </p:cNvSpPr>
          <p:nvPr>
            <p:ph type="title"/>
          </p:nvPr>
        </p:nvSpPr>
        <p:spPr>
          <a:xfrm>
            <a:off x="670560" y="1896697"/>
            <a:ext cx="10353040" cy="1280890"/>
          </a:xfrm>
        </p:spPr>
        <p:txBody>
          <a:bodyPr>
            <a:noAutofit/>
          </a:bodyPr>
          <a:lstStyle/>
          <a:p>
            <a:r>
              <a:rPr lang="pl-PL" sz="3200" b="1" i="0" u="none" strike="noStrike" baseline="0" dirty="0">
                <a:solidFill>
                  <a:srgbClr val="000000"/>
                </a:solidFill>
                <a:latin typeface="Times New Roman" panose="02020603050405020304" pitchFamily="18" charset="0"/>
                <a:cs typeface="Times New Roman" panose="02020603050405020304" pitchFamily="18" charset="0"/>
              </a:rPr>
              <a:t>LOWE – GRANT W WYSOKOŚCI 250 TYS. ZŁ</a:t>
            </a:r>
            <a:br>
              <a:rPr lang="pl-PL" sz="3200" b="0" i="0" u="none" strike="noStrike" baseline="0" dirty="0">
                <a:solidFill>
                  <a:srgbClr val="000000"/>
                </a:solidFill>
                <a:latin typeface="Times New Roman" panose="02020603050405020304" pitchFamily="18" charset="0"/>
                <a:cs typeface="Times New Roman" panose="02020603050405020304" pitchFamily="18" charset="0"/>
              </a:rPr>
            </a:br>
            <a:endParaRPr lang="pl-PL" sz="3200" dirty="0">
              <a:latin typeface="Times New Roman" panose="02020603050405020304" pitchFamily="18" charset="0"/>
              <a:cs typeface="Times New Roman" panose="02020603050405020304" pitchFamily="18" charset="0"/>
            </a:endParaRPr>
          </a:p>
        </p:txBody>
      </p:sp>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670560" y="2626360"/>
            <a:ext cx="11104880" cy="5400040"/>
          </a:xfrm>
        </p:spPr>
        <p:txBody>
          <a:bodyPr>
            <a:normAutofit/>
          </a:bodyPr>
          <a:lstStyle/>
          <a:p>
            <a:pPr algn="l"/>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400" b="1" i="0" u="none" strike="noStrike" baseline="0" dirty="0">
                <a:solidFill>
                  <a:srgbClr val="000000"/>
                </a:solidFill>
                <a:latin typeface="Times New Roman" panose="02020603050405020304" pitchFamily="18" charset="0"/>
                <a:cs typeface="Times New Roman" panose="02020603050405020304" pitchFamily="18" charset="0"/>
              </a:rPr>
              <a:t>Limity i ograniczenia</a:t>
            </a:r>
            <a:endParaRPr lang="pl-PL" sz="24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400" b="0" i="0" u="none" strike="noStrike" baseline="0" dirty="0">
                <a:solidFill>
                  <a:srgbClr val="000000"/>
                </a:solidFill>
                <a:latin typeface="Times New Roman" panose="02020603050405020304" pitchFamily="18" charset="0"/>
                <a:cs typeface="Times New Roman" panose="02020603050405020304" pitchFamily="18" charset="0"/>
              </a:rPr>
              <a:t>do 5 tys. zł na opracowanie diagnozy potrzeb;</a:t>
            </a:r>
          </a:p>
          <a:p>
            <a:r>
              <a:rPr lang="pl-PL" sz="2400" b="0" i="0" u="none" strike="noStrike" baseline="0" dirty="0">
                <a:solidFill>
                  <a:srgbClr val="000000"/>
                </a:solidFill>
                <a:latin typeface="Times New Roman" panose="02020603050405020304" pitchFamily="18" charset="0"/>
                <a:cs typeface="Times New Roman" panose="02020603050405020304" pitchFamily="18" charset="0"/>
              </a:rPr>
              <a:t>do kwoty 50 tys. zł na koszty funkcjonowania;</a:t>
            </a:r>
          </a:p>
          <a:p>
            <a:r>
              <a:rPr lang="pl-PL" sz="2400" b="0" i="0" u="none" strike="noStrike" baseline="0" dirty="0">
                <a:solidFill>
                  <a:srgbClr val="000000"/>
                </a:solidFill>
                <a:latin typeface="Times New Roman" panose="02020603050405020304" pitchFamily="18" charset="0"/>
                <a:cs typeface="Times New Roman" panose="02020603050405020304" pitchFamily="18" charset="0"/>
              </a:rPr>
              <a:t>do kwoty 175 tys. zł na bezpośrednie wsparcie dla osób dorosłych;</a:t>
            </a:r>
          </a:p>
          <a:p>
            <a:r>
              <a:rPr lang="pl-PL" sz="2400" b="0" i="0" u="none" strike="noStrike" baseline="0" dirty="0">
                <a:solidFill>
                  <a:srgbClr val="000000"/>
                </a:solidFill>
                <a:latin typeface="Times New Roman" panose="02020603050405020304" pitchFamily="18" charset="0"/>
                <a:cs typeface="Times New Roman" panose="02020603050405020304" pitchFamily="18" charset="0"/>
              </a:rPr>
              <a:t>do 15 tys. zł na koszty adaptacji pomieszczeń i/lub wyposażenia LOWE;</a:t>
            </a:r>
          </a:p>
          <a:p>
            <a:endParaRPr lang="pl-PL" sz="24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pl-PL" dirty="0">
              <a:latin typeface="Times New Roman" panose="02020603050405020304" pitchFamily="18" charset="0"/>
              <a:cs typeface="Times New Roman" panose="02020603050405020304" pitchFamily="18" charset="0"/>
            </a:endParaRPr>
          </a:p>
        </p:txBody>
      </p:sp>
      <p:sp>
        <p:nvSpPr>
          <p:cNvPr id="5" name="Tytuł 1">
            <a:extLst>
              <a:ext uri="{FF2B5EF4-FFF2-40B4-BE49-F238E27FC236}">
                <a16:creationId xmlns:a16="http://schemas.microsoft.com/office/drawing/2014/main" id="{F046E5A4-9C2F-6080-4029-87CA39F6B37B}"/>
              </a:ext>
            </a:extLst>
          </p:cNvPr>
          <p:cNvSpPr txBox="1">
            <a:spLocks/>
          </p:cNvSpPr>
          <p:nvPr/>
        </p:nvSpPr>
        <p:spPr>
          <a:xfrm>
            <a:off x="1833880" y="400590"/>
            <a:ext cx="10749280" cy="1280890"/>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br>
              <a:rPr lang="pl-PL" sz="3200" dirty="0">
                <a:solidFill>
                  <a:srgbClr val="000000"/>
                </a:solidFill>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
        <p:nvSpPr>
          <p:cNvPr id="4" name="Tytuł 1">
            <a:extLst>
              <a:ext uri="{FF2B5EF4-FFF2-40B4-BE49-F238E27FC236}">
                <a16:creationId xmlns:a16="http://schemas.microsoft.com/office/drawing/2014/main" id="{E3DE7BC9-C40B-3862-9B8F-A442C5A3ED47}"/>
              </a:ext>
            </a:extLst>
          </p:cNvPr>
          <p:cNvSpPr txBox="1">
            <a:spLocks/>
          </p:cNvSpPr>
          <p:nvPr/>
        </p:nvSpPr>
        <p:spPr>
          <a:xfrm>
            <a:off x="396240" y="445135"/>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a:solidFill>
                  <a:srgbClr val="C00000"/>
                </a:solidFill>
                <a:latin typeface="Times New Roman" panose="02020603050405020304" pitchFamily="18" charset="0"/>
                <a:ea typeface="Times New Roman" panose="02020603050405020304" pitchFamily="18" charset="0"/>
              </a:rPr>
            </a:br>
            <a:r>
              <a:rPr lang="pl-PL" sz="2400" b="1">
                <a:solidFill>
                  <a:srgbClr val="C00000"/>
                </a:solidFill>
                <a:latin typeface="Times New Roman" panose="02020603050405020304" pitchFamily="18" charset="0"/>
                <a:ea typeface="Times New Roman" panose="02020603050405020304" pitchFamily="18" charset="0"/>
              </a:rPr>
              <a:t>P.3.3    BOROWIACKIE LOWE</a:t>
            </a:r>
            <a:br>
              <a:rPr lang="pl-PL" sz="2400" b="1">
                <a:solidFill>
                  <a:srgbClr val="C00000"/>
                </a:solidFill>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9182721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0982F853-68F1-E55D-4F6B-EF4A720FE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4560" y="4942638"/>
            <a:ext cx="3647440" cy="2016962"/>
          </a:xfrm>
          <a:prstGeom prst="rect">
            <a:avLst/>
          </a:prstGeom>
        </p:spPr>
      </p:pic>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436562" y="1275599"/>
            <a:ext cx="8915400" cy="4667571"/>
          </a:xfrm>
        </p:spPr>
        <p:txBody>
          <a:bodyPr>
            <a:normAutofit/>
          </a:bodyPr>
          <a:lstStyle/>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gn="l">
              <a:buNone/>
            </a:pPr>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800" b="0" i="0" u="none" strike="noStrike" baseline="0" dirty="0">
                <a:solidFill>
                  <a:srgbClr val="000000"/>
                </a:solidFill>
                <a:latin typeface="Times New Roman" panose="02020603050405020304" pitchFamily="18" charset="0"/>
                <a:cs typeface="Times New Roman" panose="02020603050405020304" pitchFamily="18" charset="0"/>
              </a:rPr>
              <a:t>1. Działania na rzecz </a:t>
            </a:r>
            <a:r>
              <a:rPr lang="pl-PL" sz="2800" b="1" i="0" u="none" strike="noStrike" baseline="0" dirty="0">
                <a:solidFill>
                  <a:srgbClr val="000000"/>
                </a:solidFill>
                <a:latin typeface="Times New Roman" panose="02020603050405020304" pitchFamily="18" charset="0"/>
                <a:cs typeface="Times New Roman" panose="02020603050405020304" pitchFamily="18" charset="0"/>
              </a:rPr>
              <a:t>integracji seniorów</a:t>
            </a:r>
            <a:r>
              <a:rPr lang="pl-PL" sz="2800" b="0" i="0" u="none" strike="noStrike" baseline="0" dirty="0">
                <a:solidFill>
                  <a:srgbClr val="000000"/>
                </a:solidFill>
                <a:latin typeface="Times New Roman" panose="02020603050405020304" pitchFamily="18" charset="0"/>
                <a:cs typeface="Times New Roman" panose="02020603050405020304" pitchFamily="18" charset="0"/>
              </a:rPr>
              <a:t>, pozwalające uchronić tę grupę społeczną przed izolacją i wykluczeniem społecznym:</a:t>
            </a:r>
          </a:p>
          <a:p>
            <a:endParaRPr lang="pl-PL" sz="9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buNone/>
            </a:pPr>
            <a:r>
              <a:rPr lang="pl-PL" sz="2800" b="0" i="0" u="none" strike="noStrike" baseline="0" dirty="0">
                <a:solidFill>
                  <a:srgbClr val="000000"/>
                </a:solidFill>
                <a:latin typeface="Times New Roman" panose="02020603050405020304" pitchFamily="18" charset="0"/>
                <a:cs typeface="Times New Roman" panose="02020603050405020304" pitchFamily="18" charset="0"/>
              </a:rPr>
              <a:t>a) tworzenie i funkcjonowanie </a:t>
            </a:r>
            <a:r>
              <a:rPr lang="pl-PL" sz="2800" b="0" i="0" u="sng" strike="noStrike" baseline="0" dirty="0">
                <a:solidFill>
                  <a:srgbClr val="000000"/>
                </a:solidFill>
                <a:latin typeface="Times New Roman" panose="02020603050405020304" pitchFamily="18" charset="0"/>
                <a:cs typeface="Times New Roman" panose="02020603050405020304" pitchFamily="18" charset="0"/>
              </a:rPr>
              <a:t>klubów seniora</a:t>
            </a:r>
            <a:r>
              <a:rPr lang="pl-PL" sz="2800" b="0" i="0" u="none" strike="noStrike" baseline="0" dirty="0">
                <a:solidFill>
                  <a:srgbClr val="000000"/>
                </a:solidFill>
                <a:latin typeface="Times New Roman" panose="02020603050405020304" pitchFamily="18" charset="0"/>
                <a:cs typeface="Times New Roman" panose="02020603050405020304" pitchFamily="18" charset="0"/>
              </a:rPr>
              <a:t>;</a:t>
            </a:r>
          </a:p>
          <a:p>
            <a:pPr marL="0" indent="0">
              <a:buNone/>
            </a:pPr>
            <a:r>
              <a:rPr lang="pl-PL" sz="2800" b="0" i="0" u="none" strike="noStrike" baseline="0" dirty="0">
                <a:solidFill>
                  <a:srgbClr val="000000"/>
                </a:solidFill>
                <a:latin typeface="Times New Roman" panose="02020603050405020304" pitchFamily="18" charset="0"/>
                <a:cs typeface="Times New Roman" panose="02020603050405020304" pitchFamily="18" charset="0"/>
              </a:rPr>
              <a:t>b) funkcjonowanie </a:t>
            </a:r>
            <a:r>
              <a:rPr lang="pl-PL" sz="2800" b="0" i="0" u="sng" strike="noStrike" baseline="0" dirty="0">
                <a:solidFill>
                  <a:srgbClr val="000000"/>
                </a:solidFill>
                <a:latin typeface="Times New Roman" panose="02020603050405020304" pitchFamily="18" charset="0"/>
                <a:cs typeface="Times New Roman" panose="02020603050405020304" pitchFamily="18" charset="0"/>
              </a:rPr>
              <a:t>uniwersytetów trzeciego wieku</a:t>
            </a:r>
            <a:r>
              <a:rPr lang="pl-PL" sz="2800" b="0" i="0" u="none" strike="noStrike" baseline="0" dirty="0">
                <a:solidFill>
                  <a:srgbClr val="000000"/>
                </a:solidFill>
                <a:latin typeface="Times New Roman" panose="02020603050405020304" pitchFamily="18" charset="0"/>
                <a:cs typeface="Times New Roman" panose="02020603050405020304" pitchFamily="18" charset="0"/>
              </a:rPr>
              <a:t>;</a:t>
            </a:r>
          </a:p>
          <a:p>
            <a:pPr marL="0" indent="0">
              <a:buNone/>
            </a:pPr>
            <a:r>
              <a:rPr lang="pl-PL" sz="2800" b="0" i="0" u="none" strike="noStrike" baseline="0" dirty="0">
                <a:solidFill>
                  <a:srgbClr val="000000"/>
                </a:solidFill>
                <a:latin typeface="Times New Roman" panose="02020603050405020304" pitchFamily="18" charset="0"/>
                <a:cs typeface="Times New Roman" panose="02020603050405020304" pitchFamily="18" charset="0"/>
              </a:rPr>
              <a:t>c) zajęcia aktywizacyjne w </a:t>
            </a:r>
            <a:r>
              <a:rPr lang="pl-PL" sz="2800" b="0" i="0" u="sng" strike="noStrike" baseline="0" dirty="0">
                <a:solidFill>
                  <a:srgbClr val="000000"/>
                </a:solidFill>
                <a:latin typeface="Times New Roman" panose="02020603050405020304" pitchFamily="18" charset="0"/>
                <a:cs typeface="Times New Roman" panose="02020603050405020304" pitchFamily="18" charset="0"/>
              </a:rPr>
              <a:t>gospodarstwach opiekuńczych</a:t>
            </a:r>
            <a:r>
              <a:rPr lang="pl-PL" sz="2400" b="0" i="0" u="none" strike="noStrike" baseline="0" dirty="0">
                <a:solidFill>
                  <a:srgbClr val="000000"/>
                </a:solidFill>
                <a:latin typeface="Times New Roman" panose="02020603050405020304" pitchFamily="18" charset="0"/>
                <a:cs typeface="Times New Roman" panose="02020603050405020304" pitchFamily="18" charset="0"/>
              </a:rPr>
              <a:t>;</a:t>
            </a:r>
            <a:endParaRPr lang="pl-PL" dirty="0">
              <a:latin typeface="Times New Roman" panose="02020603050405020304" pitchFamily="18" charset="0"/>
              <a:cs typeface="Times New Roman" panose="02020603050405020304" pitchFamily="18" charset="0"/>
            </a:endParaRPr>
          </a:p>
        </p:txBody>
      </p:sp>
      <p:sp>
        <p:nvSpPr>
          <p:cNvPr id="4" name="Tytuł 1">
            <a:extLst>
              <a:ext uri="{FF2B5EF4-FFF2-40B4-BE49-F238E27FC236}">
                <a16:creationId xmlns:a16="http://schemas.microsoft.com/office/drawing/2014/main" id="{A938F925-6639-18C5-06C1-E56055B5A898}"/>
              </a:ext>
            </a:extLst>
          </p:cNvPr>
          <p:cNvSpPr>
            <a:spLocks noGrp="1"/>
          </p:cNvSpPr>
          <p:nvPr>
            <p:ph type="title"/>
          </p:nvPr>
        </p:nvSpPr>
        <p:spPr>
          <a:xfrm>
            <a:off x="915671" y="635837"/>
            <a:ext cx="10352087" cy="1279525"/>
          </a:xfrm>
        </p:spPr>
        <p:txBody>
          <a:bodyPr>
            <a:noAutofit/>
          </a:bodyPr>
          <a:lstStyle/>
          <a:p>
            <a:pPr>
              <a:lnSpc>
                <a:spcPct val="150000"/>
              </a:lnSpc>
            </a:pPr>
            <a:r>
              <a:rPr lang="pl-PL" sz="2400" b="1" dirty="0">
                <a:solidFill>
                  <a:schemeClr val="accent1"/>
                </a:solidFill>
                <a:effectLst/>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dirty="0">
                <a:solidFill>
                  <a:srgbClr val="C00000"/>
                </a:solidFill>
                <a:effectLst/>
                <a:latin typeface="Times New Roman" panose="02020603050405020304" pitchFamily="18" charset="0"/>
                <a:ea typeface="Times New Roman" panose="02020603050405020304" pitchFamily="18" charset="0"/>
              </a:rPr>
            </a:br>
            <a:r>
              <a:rPr lang="pl-PL" sz="2400" b="1" dirty="0">
                <a:solidFill>
                  <a:srgbClr val="C00000"/>
                </a:solidFill>
                <a:effectLst/>
                <a:latin typeface="Times New Roman" panose="02020603050405020304" pitchFamily="18" charset="0"/>
                <a:ea typeface="Times New Roman" panose="02020603050405020304" pitchFamily="18" charset="0"/>
              </a:rPr>
              <a:t>P.3.4    JESIEŃ W BORACH</a:t>
            </a:r>
            <a:br>
              <a:rPr lang="pl-PL" sz="2400" b="1" dirty="0">
                <a:solidFill>
                  <a:srgbClr val="C00000"/>
                </a:solidFill>
                <a:effectLst/>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2678473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3D00E0-C18D-AB24-5DEA-061645641F18}"/>
              </a:ext>
            </a:extLst>
          </p:cNvPr>
          <p:cNvSpPr>
            <a:spLocks noGrp="1"/>
          </p:cNvSpPr>
          <p:nvPr>
            <p:ph type="title"/>
          </p:nvPr>
        </p:nvSpPr>
        <p:spPr>
          <a:xfrm>
            <a:off x="1442720" y="177070"/>
            <a:ext cx="10353040" cy="1280890"/>
          </a:xfrm>
        </p:spPr>
        <p:txBody>
          <a:bodyPr>
            <a:noAutofit/>
          </a:bodyPr>
          <a:lstStyle/>
          <a:p>
            <a:br>
              <a:rPr lang="pl-PL" sz="3200" b="0" i="0" u="none" strike="noStrike" baseline="0" dirty="0">
                <a:solidFill>
                  <a:srgbClr val="000000"/>
                </a:solidFill>
                <a:latin typeface="Calibri" panose="020F0502020204030204" pitchFamily="34" charset="0"/>
                <a:cs typeface="Calibri" panose="020F0502020204030204" pitchFamily="34" charset="0"/>
              </a:rPr>
            </a:br>
            <a:br>
              <a:rPr lang="pl-PL" sz="3200" b="0" i="0" u="none" strike="noStrike" baseline="0" dirty="0">
                <a:solidFill>
                  <a:srgbClr val="000000"/>
                </a:solidFill>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396240" y="442908"/>
            <a:ext cx="11176000" cy="6059492"/>
          </a:xfrm>
        </p:spPr>
        <p:txBody>
          <a:bodyPr>
            <a:normAutofit/>
          </a:bodyPr>
          <a:lstStyle/>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pPr marL="0" indent="0" algn="l">
              <a:buNone/>
            </a:pPr>
            <a:endParaRPr lang="pl-PL" sz="1800" b="0" i="0" u="none" strike="noStrike" baseline="0" dirty="0">
              <a:solidFill>
                <a:srgbClr val="000000"/>
              </a:solidFill>
              <a:latin typeface="Times New Roman" panose="02020603050405020304" pitchFamily="18" charset="0"/>
              <a:cs typeface="Times New Roman" panose="02020603050405020304" pitchFamily="18" charset="0"/>
            </a:endParaRPr>
          </a:p>
          <a:p>
            <a:r>
              <a:rPr lang="pl-PL" sz="2200" b="0" i="0" u="none" strike="noStrike" baseline="0" dirty="0">
                <a:solidFill>
                  <a:srgbClr val="000000"/>
                </a:solidFill>
                <a:latin typeface="Times New Roman" panose="02020603050405020304" pitchFamily="18" charset="0"/>
                <a:cs typeface="Times New Roman" panose="02020603050405020304" pitchFamily="18" charset="0"/>
              </a:rPr>
              <a:t>d) uzupełniająco, w ramach klubów seniora oraz gospodarstw opiekuńczych: inne działania mające na celu wsparcie i integrację osób starszych, uwzględniające udział rodziny i całego środowiska w tworzeniu lokalnych sieci integracji i samopomocy obejmujące: </a:t>
            </a:r>
          </a:p>
          <a:p>
            <a:pPr marL="0" indent="0">
              <a:buNone/>
            </a:pPr>
            <a:r>
              <a:rPr lang="pl-PL" sz="2200" b="0" i="0" u="none" strike="noStrike" baseline="0" dirty="0">
                <a:solidFill>
                  <a:srgbClr val="000000"/>
                </a:solidFill>
                <a:latin typeface="Times New Roman" panose="02020603050405020304" pitchFamily="18" charset="0"/>
                <a:cs typeface="Times New Roman" panose="02020603050405020304" pitchFamily="18" charset="0"/>
              </a:rPr>
              <a:t>- organizację wydarzeń włączających środowisko lokalne w problemy osób starszych: np. dnia sąsiada, pikników i wigilii sąsiedzkich; </a:t>
            </a:r>
          </a:p>
          <a:p>
            <a:pPr marL="0" indent="0">
              <a:buNone/>
            </a:pPr>
            <a:r>
              <a:rPr lang="pl-PL" sz="2200" b="0" i="0" u="none" strike="noStrike" baseline="0" dirty="0">
                <a:solidFill>
                  <a:srgbClr val="000000"/>
                </a:solidFill>
                <a:latin typeface="Times New Roman" panose="02020603050405020304" pitchFamily="18" charset="0"/>
                <a:cs typeface="Times New Roman" panose="02020603050405020304" pitchFamily="18" charset="0"/>
              </a:rPr>
              <a:t>- spotkania o charakterze międzypokoleniowym, np. z młodzieżą szkolną lub grupami przedszkolnymi, mające na celu wymianę doświadczeń, wzajemną edukację i pomoc; </a:t>
            </a:r>
          </a:p>
          <a:p>
            <a:pPr marL="0" indent="0">
              <a:buNone/>
            </a:pPr>
            <a:r>
              <a:rPr lang="pl-PL" sz="2200" b="0" i="0" u="none" strike="noStrike" baseline="0" dirty="0">
                <a:solidFill>
                  <a:srgbClr val="000000"/>
                </a:solidFill>
                <a:latin typeface="Times New Roman" panose="02020603050405020304" pitchFamily="18" charset="0"/>
                <a:cs typeface="Times New Roman" panose="02020603050405020304" pitchFamily="18" charset="0"/>
              </a:rPr>
              <a:t>- spotkania klubów </a:t>
            </a:r>
            <a:r>
              <a:rPr lang="pl-PL" sz="2200" b="0" i="0" u="none" strike="noStrike" baseline="0" dirty="0" err="1">
                <a:solidFill>
                  <a:srgbClr val="000000"/>
                </a:solidFill>
                <a:latin typeface="Times New Roman" panose="02020603050405020304" pitchFamily="18" charset="0"/>
                <a:cs typeface="Times New Roman" panose="02020603050405020304" pitchFamily="18" charset="0"/>
              </a:rPr>
              <a:t>wolontariackich</a:t>
            </a:r>
            <a:r>
              <a:rPr lang="pl-PL" sz="2200" b="0" i="0" u="none" strike="noStrike" baseline="0" dirty="0">
                <a:solidFill>
                  <a:srgbClr val="000000"/>
                </a:solidFill>
                <a:latin typeface="Times New Roman" panose="02020603050405020304" pitchFamily="18" charset="0"/>
                <a:cs typeface="Times New Roman" panose="02020603050405020304" pitchFamily="18" charset="0"/>
              </a:rPr>
              <a:t>, których celem jest pomoc osobom starszym i samopomoc, w tym organizacja banków wolnego czasu; </a:t>
            </a:r>
          </a:p>
          <a:p>
            <a:pPr marL="0" indent="0">
              <a:buNone/>
            </a:pPr>
            <a:r>
              <a:rPr lang="pl-PL" sz="2200" b="0" i="0" u="none" strike="noStrike" baseline="0" dirty="0">
                <a:solidFill>
                  <a:srgbClr val="000000"/>
                </a:solidFill>
                <a:latin typeface="Times New Roman" panose="02020603050405020304" pitchFamily="18" charset="0"/>
                <a:cs typeface="Times New Roman" panose="02020603050405020304" pitchFamily="18" charset="0"/>
              </a:rPr>
              <a:t>- akcje proekologiczne organizowane wspólnie z młodzieżą zwiększające udział młodych i starszych w kształtowaniu środowiska życia, estetyki dzielnicy, osiedla; </a:t>
            </a:r>
          </a:p>
          <a:p>
            <a:pPr marL="0" indent="0">
              <a:buNone/>
            </a:pPr>
            <a:r>
              <a:rPr lang="pl-PL" sz="2200" b="0" i="0" u="none" strike="noStrike" baseline="0" dirty="0">
                <a:solidFill>
                  <a:srgbClr val="000000"/>
                </a:solidFill>
                <a:latin typeface="Times New Roman" panose="02020603050405020304" pitchFamily="18" charset="0"/>
                <a:cs typeface="Times New Roman" panose="02020603050405020304" pitchFamily="18" charset="0"/>
              </a:rPr>
              <a:t>- przedstawienia grup teatralnych, zespołów pieśni i tańca z klubów seniora w szkole/przedszkolu lub odwiedziny grup przedszkolnych/szkolnych/ognisk kulturalnych w klubie seniora. </a:t>
            </a:r>
            <a:endParaRPr lang="pl-PL" sz="2200" dirty="0">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0982F853-68F1-E55D-4F6B-EF4A720FE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9680" y="5824708"/>
            <a:ext cx="2052320" cy="1134892"/>
          </a:xfrm>
          <a:prstGeom prst="rect">
            <a:avLst/>
          </a:prstGeom>
        </p:spPr>
      </p:pic>
      <p:sp>
        <p:nvSpPr>
          <p:cNvPr id="4" name="Tytuł 1">
            <a:extLst>
              <a:ext uri="{FF2B5EF4-FFF2-40B4-BE49-F238E27FC236}">
                <a16:creationId xmlns:a16="http://schemas.microsoft.com/office/drawing/2014/main" id="{07C5EEB0-5368-233E-EBA9-63EC9C9E73F6}"/>
              </a:ext>
            </a:extLst>
          </p:cNvPr>
          <p:cNvSpPr txBox="1">
            <a:spLocks/>
          </p:cNvSpPr>
          <p:nvPr/>
        </p:nvSpPr>
        <p:spPr>
          <a:xfrm>
            <a:off x="238125" y="208498"/>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a:solidFill>
                  <a:srgbClr val="C00000"/>
                </a:solidFill>
                <a:latin typeface="Times New Roman" panose="02020603050405020304" pitchFamily="18" charset="0"/>
                <a:ea typeface="Times New Roman" panose="02020603050405020304" pitchFamily="18" charset="0"/>
              </a:rPr>
            </a:br>
            <a:r>
              <a:rPr lang="pl-PL" sz="2400" b="1">
                <a:solidFill>
                  <a:srgbClr val="C00000"/>
                </a:solidFill>
                <a:latin typeface="Times New Roman" panose="02020603050405020304" pitchFamily="18" charset="0"/>
                <a:ea typeface="Times New Roman" panose="02020603050405020304" pitchFamily="18" charset="0"/>
              </a:rPr>
              <a:t>P.3.4    JESIEŃ W BORACH</a:t>
            </a:r>
            <a:br>
              <a:rPr lang="pl-PL" sz="2400" b="1">
                <a:solidFill>
                  <a:srgbClr val="C00000"/>
                </a:solidFill>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24132927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B3D00E0-C18D-AB24-5DEA-061645641F18}"/>
              </a:ext>
            </a:extLst>
          </p:cNvPr>
          <p:cNvSpPr>
            <a:spLocks noGrp="1"/>
          </p:cNvSpPr>
          <p:nvPr>
            <p:ph type="title"/>
          </p:nvPr>
        </p:nvSpPr>
        <p:spPr>
          <a:xfrm>
            <a:off x="1442720" y="177070"/>
            <a:ext cx="10353040" cy="1280890"/>
          </a:xfrm>
        </p:spPr>
        <p:txBody>
          <a:bodyPr>
            <a:noAutofit/>
          </a:bodyPr>
          <a:lstStyle/>
          <a:p>
            <a:br>
              <a:rPr lang="pl-PL" sz="3200" b="0" i="0" u="none" strike="noStrike" baseline="0" dirty="0">
                <a:solidFill>
                  <a:srgbClr val="000000"/>
                </a:solidFill>
                <a:latin typeface="Calibri" panose="020F0502020204030204" pitchFamily="34" charset="0"/>
                <a:cs typeface="Calibri" panose="020F0502020204030204" pitchFamily="34" charset="0"/>
              </a:rPr>
            </a:br>
            <a:br>
              <a:rPr lang="pl-PL" sz="3200" b="0" i="0" u="none" strike="noStrike" baseline="0" dirty="0">
                <a:solidFill>
                  <a:srgbClr val="000000"/>
                </a:solidFill>
                <a:latin typeface="Calibri" panose="020F0502020204030204" pitchFamily="34" charset="0"/>
                <a:cs typeface="Calibri" panose="020F0502020204030204" pitchFamily="34" charset="0"/>
              </a:rPr>
            </a:br>
            <a:endParaRPr lang="pl-PL" sz="3200" dirty="0">
              <a:latin typeface="Calibri" panose="020F0502020204030204" pitchFamily="34" charset="0"/>
              <a:cs typeface="Calibri" panose="020F0502020204030204" pitchFamily="34" charset="0"/>
            </a:endParaRPr>
          </a:p>
        </p:txBody>
      </p:sp>
      <p:sp>
        <p:nvSpPr>
          <p:cNvPr id="3" name="Symbol zastępczy zawartości 2">
            <a:extLst>
              <a:ext uri="{FF2B5EF4-FFF2-40B4-BE49-F238E27FC236}">
                <a16:creationId xmlns:a16="http://schemas.microsoft.com/office/drawing/2014/main" id="{0AE95BB8-C43C-AD9D-2616-6C41692BE6A0}"/>
              </a:ext>
            </a:extLst>
          </p:cNvPr>
          <p:cNvSpPr>
            <a:spLocks noGrp="1"/>
          </p:cNvSpPr>
          <p:nvPr>
            <p:ph idx="1"/>
          </p:nvPr>
        </p:nvSpPr>
        <p:spPr>
          <a:xfrm>
            <a:off x="396240" y="1457960"/>
            <a:ext cx="10049828" cy="4667571"/>
          </a:xfrm>
        </p:spPr>
        <p:txBody>
          <a:bodyPr>
            <a:normAutofit/>
          </a:bodyPr>
          <a:lstStyle/>
          <a:p>
            <a:pPr marL="0" indent="0" algn="l">
              <a:buNone/>
            </a:pPr>
            <a:endParaRPr lang="pl-PL" sz="2000" b="0" i="0" u="none" strike="noStrike" baseline="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000" dirty="0">
                <a:solidFill>
                  <a:srgbClr val="000000"/>
                </a:solidFill>
                <a:latin typeface="Times New Roman" panose="02020603050405020304" pitchFamily="18" charset="0"/>
                <a:cs typeface="Times New Roman" panose="02020603050405020304" pitchFamily="18" charset="0"/>
              </a:rPr>
              <a:t>projekty realizowane  w trybie grantowym</a:t>
            </a:r>
          </a:p>
          <a:p>
            <a:pPr>
              <a:buFont typeface="Wingdings" panose="05000000000000000000" pitchFamily="2" charset="2"/>
              <a:buChar char="q"/>
            </a:pPr>
            <a:r>
              <a:rPr lang="pl-PL" sz="2000" dirty="0">
                <a:solidFill>
                  <a:srgbClr val="000000"/>
                </a:solidFill>
                <a:latin typeface="Times New Roman" panose="02020603050405020304" pitchFamily="18" charset="0"/>
                <a:cs typeface="Times New Roman" panose="02020603050405020304" pitchFamily="18" charset="0"/>
              </a:rPr>
              <a:t>wartość grantu 20.000 – 100.000 zł</a:t>
            </a:r>
          </a:p>
          <a:p>
            <a:pPr>
              <a:buFont typeface="Wingdings" panose="05000000000000000000" pitchFamily="2" charset="2"/>
              <a:buChar char="q"/>
            </a:pPr>
            <a:r>
              <a:rPr lang="pl-PL" sz="2000" dirty="0">
                <a:solidFill>
                  <a:srgbClr val="000000"/>
                </a:solidFill>
                <a:latin typeface="Times New Roman" panose="02020603050405020304" pitchFamily="18" charset="0"/>
                <a:cs typeface="Times New Roman" panose="02020603050405020304" pitchFamily="18" charset="0"/>
              </a:rPr>
              <a:t>maksymalny % poziom dofinansowania UE w projekcie 95 %</a:t>
            </a:r>
            <a:endParaRPr lang="pl-PL" sz="2000" dirty="0">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Grantobiorcy: wszystkie podmioty z wyłączeniem osób fizycznych (nie dotyczy osób prowadzących działalność gospodarczą lub oświatową na podstawie odrębnych przepisów</a:t>
            </a:r>
            <a:r>
              <a:rPr lang="pl-PL" sz="2000" dirty="0">
                <a:solidFill>
                  <a:srgbClr val="000000"/>
                </a:solidFill>
                <a:latin typeface="Times New Roman" panose="02020603050405020304" pitchFamily="18" charset="0"/>
                <a:cs typeface="Times New Roman" panose="02020603050405020304" pitchFamily="18" charset="0"/>
              </a:rPr>
              <a:t>); </a:t>
            </a:r>
          </a:p>
          <a:p>
            <a:pPr>
              <a:buFont typeface="Wingdings" panose="05000000000000000000" pitchFamily="2" charset="2"/>
              <a:buChar char="q"/>
            </a:pPr>
            <a:r>
              <a:rPr lang="pl-PL" sz="2000" b="1" dirty="0">
                <a:solidFill>
                  <a:srgbClr val="000000"/>
                </a:solidFill>
                <a:latin typeface="Times New Roman" panose="02020603050405020304" pitchFamily="18" charset="0"/>
                <a:cs typeface="Times New Roman" panose="02020603050405020304" pitchFamily="18" charset="0"/>
              </a:rPr>
              <a:t>za osobę starszą należy rozumieć osobę, która ukończyła 60. rok życia</a:t>
            </a:r>
            <a:endParaRPr lang="pl-PL" sz="2000" dirty="0">
              <a:solidFill>
                <a:srgbClr val="000000"/>
              </a:solidFill>
              <a:latin typeface="Times New Roman" panose="02020603050405020304" pitchFamily="18" charset="0"/>
              <a:cs typeface="Times New Roman" panose="02020603050405020304" pitchFamily="18" charset="0"/>
            </a:endParaRPr>
          </a:p>
          <a:p>
            <a:pPr>
              <a:buFont typeface="Wingdings" panose="05000000000000000000" pitchFamily="2" charset="2"/>
              <a:buChar char="q"/>
            </a:pPr>
            <a:r>
              <a:rPr lang="pl-PL" sz="2000" b="0" i="0" u="none" strike="noStrike" baseline="0" dirty="0">
                <a:solidFill>
                  <a:srgbClr val="000000"/>
                </a:solidFill>
                <a:latin typeface="Times New Roman" panose="02020603050405020304" pitchFamily="18" charset="0"/>
                <a:cs typeface="Times New Roman" panose="02020603050405020304" pitchFamily="18" charset="0"/>
              </a:rPr>
              <a:t>Projekty w typie projektów 1.a) oraz 1.c) będą realizowane zgodnie ze </a:t>
            </a:r>
            <a:r>
              <a:rPr lang="pl-PL" sz="2000" b="1" i="0" u="none" strike="noStrike" baseline="0" dirty="0">
                <a:solidFill>
                  <a:srgbClr val="000000"/>
                </a:solidFill>
                <a:latin typeface="Times New Roman" panose="02020603050405020304" pitchFamily="18" charset="0"/>
                <a:cs typeface="Times New Roman" panose="02020603050405020304" pitchFamily="18" charset="0"/>
              </a:rPr>
              <a:t>standardem dotyczącym klubów seniora</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 oraz </a:t>
            </a:r>
            <a:r>
              <a:rPr lang="pl-PL" sz="2000" b="1" i="0" u="none" strike="noStrike" baseline="0" dirty="0">
                <a:solidFill>
                  <a:srgbClr val="000000"/>
                </a:solidFill>
                <a:latin typeface="Times New Roman" panose="02020603050405020304" pitchFamily="18" charset="0"/>
                <a:cs typeface="Times New Roman" panose="02020603050405020304" pitchFamily="18" charset="0"/>
              </a:rPr>
              <a:t>standardem dotyczącym zajęć aktywizacyjnych w gospodarstwach opiekuńczych</a:t>
            </a:r>
            <a:r>
              <a:rPr lang="pl-PL" sz="2000" b="0" i="0" u="none" strike="noStrike" baseline="0" dirty="0">
                <a:solidFill>
                  <a:srgbClr val="000000"/>
                </a:solidFill>
                <a:latin typeface="Times New Roman" panose="02020603050405020304" pitchFamily="18" charset="0"/>
                <a:cs typeface="Times New Roman" panose="02020603050405020304" pitchFamily="18" charset="0"/>
              </a:rPr>
              <a:t> opracowanymi przez IZ; </a:t>
            </a:r>
            <a:endParaRPr lang="pl-PL" sz="2000" dirty="0">
              <a:solidFill>
                <a:srgbClr val="000000"/>
              </a:solidFill>
              <a:latin typeface="Times New Roman" panose="02020603050405020304" pitchFamily="18" charset="0"/>
              <a:cs typeface="Times New Roman" panose="02020603050405020304" pitchFamily="18" charset="0"/>
            </a:endParaRPr>
          </a:p>
        </p:txBody>
      </p:sp>
      <p:pic>
        <p:nvPicPr>
          <p:cNvPr id="5" name="Obraz 4">
            <a:extLst>
              <a:ext uri="{FF2B5EF4-FFF2-40B4-BE49-F238E27FC236}">
                <a16:creationId xmlns:a16="http://schemas.microsoft.com/office/drawing/2014/main" id="{0982F853-68F1-E55D-4F6B-EF4A720FE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98000" y="5414572"/>
            <a:ext cx="2794000" cy="1545027"/>
          </a:xfrm>
          <a:prstGeom prst="rect">
            <a:avLst/>
          </a:prstGeom>
        </p:spPr>
      </p:pic>
      <p:sp>
        <p:nvSpPr>
          <p:cNvPr id="4" name="Tytuł 1">
            <a:extLst>
              <a:ext uri="{FF2B5EF4-FFF2-40B4-BE49-F238E27FC236}">
                <a16:creationId xmlns:a16="http://schemas.microsoft.com/office/drawing/2014/main" id="{D0B88D4C-02D7-90F8-87C2-852E99979F25}"/>
              </a:ext>
            </a:extLst>
          </p:cNvPr>
          <p:cNvSpPr txBox="1">
            <a:spLocks/>
          </p:cNvSpPr>
          <p:nvPr/>
        </p:nvSpPr>
        <p:spPr>
          <a:xfrm>
            <a:off x="396240" y="296545"/>
            <a:ext cx="1171575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pl-PL" sz="2400" b="1">
                <a:solidFill>
                  <a:schemeClr val="accent1"/>
                </a:solidFill>
                <a:latin typeface="Times New Roman" panose="02020603050405020304" pitchFamily="18" charset="0"/>
                <a:ea typeface="Times New Roman" panose="02020603050405020304" pitchFamily="18" charset="0"/>
              </a:rPr>
              <a:t>C.1 Zwiększenie zaangażowania mieszkańców w działania na rzecz włączenia społecznego   </a:t>
            </a:r>
            <a:br>
              <a:rPr lang="pl-PL" sz="2400" b="1">
                <a:solidFill>
                  <a:srgbClr val="C00000"/>
                </a:solidFill>
                <a:latin typeface="Times New Roman" panose="02020603050405020304" pitchFamily="18" charset="0"/>
                <a:ea typeface="Times New Roman" panose="02020603050405020304" pitchFamily="18" charset="0"/>
              </a:rPr>
            </a:br>
            <a:r>
              <a:rPr lang="pl-PL" sz="2400" b="1">
                <a:solidFill>
                  <a:srgbClr val="C00000"/>
                </a:solidFill>
                <a:latin typeface="Times New Roman" panose="02020603050405020304" pitchFamily="18" charset="0"/>
                <a:ea typeface="Times New Roman" panose="02020603050405020304" pitchFamily="18" charset="0"/>
              </a:rPr>
              <a:t>P.3.4    JESIEŃ W BORACH</a:t>
            </a:r>
            <a:br>
              <a:rPr lang="pl-PL" sz="2400" b="1">
                <a:solidFill>
                  <a:srgbClr val="C00000"/>
                </a:solidFill>
                <a:latin typeface="Times New Roman" panose="02020603050405020304" pitchFamily="18" charset="0"/>
                <a:ea typeface="Times New Roman" panose="02020603050405020304" pitchFamily="18" charset="0"/>
              </a:rPr>
            </a:br>
            <a:endParaRPr lang="pl-PL" sz="2400" b="1" dirty="0">
              <a:solidFill>
                <a:srgbClr val="C00000"/>
              </a:solidFill>
            </a:endParaRPr>
          </a:p>
        </p:txBody>
      </p:sp>
    </p:spTree>
    <p:extLst>
      <p:ext uri="{BB962C8B-B14F-4D97-AF65-F5344CB8AC3E}">
        <p14:creationId xmlns:p14="http://schemas.microsoft.com/office/powerpoint/2010/main" val="23516708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7AE9D03-A411-E317-B65B-A12F0764D965}"/>
              </a:ext>
            </a:extLst>
          </p:cNvPr>
          <p:cNvSpPr>
            <a:spLocks noGrp="1"/>
          </p:cNvSpPr>
          <p:nvPr>
            <p:ph type="title"/>
          </p:nvPr>
        </p:nvSpPr>
        <p:spPr/>
        <p:txBody>
          <a:bodyPr/>
          <a:lstStyle/>
          <a:p>
            <a:endParaRPr lang="pl-PL"/>
          </a:p>
        </p:txBody>
      </p:sp>
      <p:graphicFrame>
        <p:nvGraphicFramePr>
          <p:cNvPr id="4" name="Symbol zastępczy zawartości 3">
            <a:extLst>
              <a:ext uri="{FF2B5EF4-FFF2-40B4-BE49-F238E27FC236}">
                <a16:creationId xmlns:a16="http://schemas.microsoft.com/office/drawing/2014/main" id="{E1041BE7-F03B-CDFB-24C2-7BD8DAE3E9FD}"/>
              </a:ext>
            </a:extLst>
          </p:cNvPr>
          <p:cNvGraphicFramePr>
            <a:graphicFrameLocks noGrp="1"/>
          </p:cNvGraphicFramePr>
          <p:nvPr>
            <p:ph idx="1"/>
            <p:extLst>
              <p:ext uri="{D42A27DB-BD31-4B8C-83A1-F6EECF244321}">
                <p14:modId xmlns:p14="http://schemas.microsoft.com/office/powerpoint/2010/main" val="1962179093"/>
              </p:ext>
            </p:extLst>
          </p:nvPr>
        </p:nvGraphicFramePr>
        <p:xfrm>
          <a:off x="508000" y="365125"/>
          <a:ext cx="10424159" cy="6320155"/>
        </p:xfrm>
        <a:graphic>
          <a:graphicData uri="http://schemas.openxmlformats.org/drawingml/2006/table">
            <a:tbl>
              <a:tblPr>
                <a:tableStyleId>{5C22544A-7EE6-4342-B048-85BDC9FD1C3A}</a:tableStyleId>
              </a:tblPr>
              <a:tblGrid>
                <a:gridCol w="2422376">
                  <a:extLst>
                    <a:ext uri="{9D8B030D-6E8A-4147-A177-3AD203B41FA5}">
                      <a16:colId xmlns:a16="http://schemas.microsoft.com/office/drawing/2014/main" val="3927279253"/>
                    </a:ext>
                  </a:extLst>
                </a:gridCol>
                <a:gridCol w="2005411">
                  <a:extLst>
                    <a:ext uri="{9D8B030D-6E8A-4147-A177-3AD203B41FA5}">
                      <a16:colId xmlns:a16="http://schemas.microsoft.com/office/drawing/2014/main" val="1692614113"/>
                    </a:ext>
                  </a:extLst>
                </a:gridCol>
                <a:gridCol w="1945844">
                  <a:extLst>
                    <a:ext uri="{9D8B030D-6E8A-4147-A177-3AD203B41FA5}">
                      <a16:colId xmlns:a16="http://schemas.microsoft.com/office/drawing/2014/main" val="2709022767"/>
                    </a:ext>
                  </a:extLst>
                </a:gridCol>
                <a:gridCol w="2025264">
                  <a:extLst>
                    <a:ext uri="{9D8B030D-6E8A-4147-A177-3AD203B41FA5}">
                      <a16:colId xmlns:a16="http://schemas.microsoft.com/office/drawing/2014/main" val="1330782052"/>
                    </a:ext>
                  </a:extLst>
                </a:gridCol>
                <a:gridCol w="2025264">
                  <a:extLst>
                    <a:ext uri="{9D8B030D-6E8A-4147-A177-3AD203B41FA5}">
                      <a16:colId xmlns:a16="http://schemas.microsoft.com/office/drawing/2014/main" val="619589134"/>
                    </a:ext>
                  </a:extLst>
                </a:gridCol>
              </a:tblGrid>
              <a:tr h="683520">
                <a:tc gridSpan="5">
                  <a:txBody>
                    <a:bodyPr/>
                    <a:lstStyle/>
                    <a:p>
                      <a:pPr algn="ctr" fontAlgn="ctr"/>
                      <a:r>
                        <a:rPr lang="pl-PL" sz="1800" b="1" u="none" strike="noStrike" dirty="0">
                          <a:effectLst/>
                        </a:rPr>
                        <a:t>PLANOWANA WYSOKOŚĆ ŚRODKÓW NA WDRAŻANIE LSR I ZARZĄDZANIE LSR </a:t>
                      </a:r>
                      <a:endParaRPr lang="pl-PL" sz="1800" b="1" i="0"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238335359"/>
                  </a:ext>
                </a:extLst>
              </a:tr>
              <a:tr h="347184">
                <a:tc rowSpan="2">
                  <a:txBody>
                    <a:bodyPr/>
                    <a:lstStyle/>
                    <a:p>
                      <a:pPr algn="ctr" fontAlgn="ctr"/>
                      <a:r>
                        <a:rPr lang="pl-PL" sz="1800" b="1" u="none" strike="noStrike">
                          <a:effectLst/>
                        </a:rPr>
                        <a:t>Zakres wsparcia</a:t>
                      </a:r>
                      <a:endParaRPr lang="pl-PL" sz="1800" b="1" i="0" u="none" strike="noStrike">
                        <a:solidFill>
                          <a:srgbClr val="000000"/>
                        </a:solidFill>
                        <a:effectLst/>
                        <a:latin typeface="Calibri" panose="020F0502020204030204" pitchFamily="34" charset="0"/>
                      </a:endParaRPr>
                    </a:p>
                  </a:txBody>
                  <a:tcPr marL="6350" marR="6350" marT="6350" marB="0" anchor="ctr"/>
                </a:tc>
                <a:tc gridSpan="3">
                  <a:txBody>
                    <a:bodyPr/>
                    <a:lstStyle/>
                    <a:p>
                      <a:pPr algn="ctr" fontAlgn="ctr"/>
                      <a:r>
                        <a:rPr lang="pl-PL" sz="1800" b="1" u="none" strike="noStrike">
                          <a:effectLst/>
                        </a:rPr>
                        <a:t>Program/Fundusz</a:t>
                      </a:r>
                      <a:endParaRPr lang="pl-PL" sz="1800" b="1" i="0" u="none" strike="noStrike">
                        <a:solidFill>
                          <a:srgbClr val="000000"/>
                        </a:solidFill>
                        <a:effectLst/>
                        <a:latin typeface="Calibri" panose="020F0502020204030204" pitchFamily="34" charset="0"/>
                      </a:endParaRPr>
                    </a:p>
                  </a:txBody>
                  <a:tcPr marL="6350" marR="6350" marT="6350" marB="0" anchor="ctr"/>
                </a:tc>
                <a:tc hMerge="1">
                  <a:txBody>
                    <a:bodyPr/>
                    <a:lstStyle/>
                    <a:p>
                      <a:endParaRPr lang="pl-PL"/>
                    </a:p>
                  </a:txBody>
                  <a:tcPr/>
                </a:tc>
                <a:tc hMerge="1">
                  <a:txBody>
                    <a:bodyPr/>
                    <a:lstStyle/>
                    <a:p>
                      <a:endParaRPr lang="pl-PL"/>
                    </a:p>
                  </a:txBody>
                  <a:tcPr/>
                </a:tc>
                <a:tc>
                  <a:txBody>
                    <a:bodyPr/>
                    <a:lstStyle/>
                    <a:p>
                      <a:pPr algn="ctr" fontAlgn="ctr"/>
                      <a:r>
                        <a:rPr lang="pl-PL" sz="1800" b="1" u="none" strike="noStrike">
                          <a:effectLst/>
                        </a:rPr>
                        <a:t>Środki ogółem</a:t>
                      </a:r>
                      <a:endParaRPr lang="pl-PL"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474521462"/>
                  </a:ext>
                </a:extLst>
              </a:tr>
              <a:tr h="347184">
                <a:tc vMerge="1">
                  <a:txBody>
                    <a:bodyPr/>
                    <a:lstStyle/>
                    <a:p>
                      <a:endParaRPr lang="pl-PL"/>
                    </a:p>
                  </a:txBody>
                  <a:tcPr/>
                </a:tc>
                <a:tc>
                  <a:txBody>
                    <a:bodyPr/>
                    <a:lstStyle/>
                    <a:p>
                      <a:pPr algn="ctr" fontAlgn="ctr"/>
                      <a:r>
                        <a:rPr lang="pl-PL" sz="1800" b="1" u="none" strike="noStrike">
                          <a:effectLst/>
                        </a:rPr>
                        <a:t>PS WPR</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EFRR*</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EFS+*</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(EUR)</a:t>
                      </a:r>
                      <a:endParaRPr lang="pl-PL"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3239685586"/>
                  </a:ext>
                </a:extLst>
              </a:tr>
              <a:tr h="553327">
                <a:tc>
                  <a:txBody>
                    <a:bodyPr/>
                    <a:lstStyle/>
                    <a:p>
                      <a:pPr algn="ctr" fontAlgn="ctr"/>
                      <a:r>
                        <a:rPr lang="pl-PL" sz="1800" b="1" u="none" strike="noStrike">
                          <a:effectLst/>
                        </a:rPr>
                        <a:t>Wdrażanie LSR</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dirty="0">
                          <a:effectLst/>
                        </a:rPr>
                        <a:t>1 500 000</a:t>
                      </a:r>
                      <a:endParaRPr lang="pl-PL" sz="1800" b="1" i="0" u="none" strike="noStrike" dirty="0">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0</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1 790 231</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3 290 231</a:t>
                      </a:r>
                      <a:endParaRPr lang="pl-PL"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1184743935"/>
                  </a:ext>
                </a:extLst>
              </a:tr>
              <a:tr h="1022456">
                <a:tc>
                  <a:txBody>
                    <a:bodyPr/>
                    <a:lstStyle/>
                    <a:p>
                      <a:pPr algn="ctr" fontAlgn="ctr"/>
                      <a:r>
                        <a:rPr lang="pl-PL" sz="1800" b="0" u="none" strike="noStrike" dirty="0">
                          <a:effectLst/>
                        </a:rPr>
                        <a:t>(art. 34 ust. 1 lit. b rozporządzenia nr 2021/1060)</a:t>
                      </a:r>
                      <a:endParaRPr lang="pl-PL" sz="18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3723650419"/>
                  </a:ext>
                </a:extLst>
              </a:tr>
              <a:tr h="347184">
                <a:tc>
                  <a:txBody>
                    <a:bodyPr/>
                    <a:lstStyle/>
                    <a:p>
                      <a:pPr algn="ctr" fontAlgn="t"/>
                      <a:r>
                        <a:rPr lang="pl-PL" sz="1800" b="1" u="none" strike="noStrike" dirty="0">
                          <a:effectLst/>
                        </a:rPr>
                        <a:t> </a:t>
                      </a:r>
                      <a:endParaRPr lang="pl-PL" sz="1800" b="1" i="0" u="none" strike="noStrike" dirty="0">
                        <a:solidFill>
                          <a:srgbClr val="000000"/>
                        </a:solidFill>
                        <a:effectLst/>
                        <a:latin typeface="Calibri" panose="020F0502020204030204" pitchFamily="34" charset="0"/>
                      </a:endParaRPr>
                    </a:p>
                  </a:txBody>
                  <a:tcPr marL="6350" marR="6350" marT="6350" marB="0"/>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3032336411"/>
                  </a:ext>
                </a:extLst>
              </a:tr>
              <a:tr h="504503">
                <a:tc>
                  <a:txBody>
                    <a:bodyPr/>
                    <a:lstStyle/>
                    <a:p>
                      <a:pPr algn="ctr" fontAlgn="ctr"/>
                      <a:r>
                        <a:rPr lang="pl-PL" sz="1800" b="1" u="none" strike="noStrike">
                          <a:effectLst/>
                        </a:rPr>
                        <a:t>Zarządzanie LSR</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362 500</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dirty="0">
                          <a:effectLst/>
                        </a:rPr>
                        <a:t>0</a:t>
                      </a:r>
                      <a:endParaRPr lang="pl-PL" sz="1800" b="1" i="0" u="none" strike="noStrike" dirty="0">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125 316</a:t>
                      </a:r>
                      <a:endParaRPr lang="pl-PL" sz="1800" b="1" i="0" u="none" strike="noStrike">
                        <a:solidFill>
                          <a:srgbClr val="000000"/>
                        </a:solidFill>
                        <a:effectLst/>
                        <a:latin typeface="Calibri" panose="020F0502020204030204" pitchFamily="34" charset="0"/>
                      </a:endParaRPr>
                    </a:p>
                  </a:txBody>
                  <a:tcPr marL="6350" marR="6350" marT="6350" marB="0" anchor="ctr"/>
                </a:tc>
                <a:tc rowSpan="3">
                  <a:txBody>
                    <a:bodyPr/>
                    <a:lstStyle/>
                    <a:p>
                      <a:pPr algn="ctr" fontAlgn="ctr"/>
                      <a:r>
                        <a:rPr lang="pl-PL" sz="1800" b="1" u="none" strike="noStrike">
                          <a:effectLst/>
                        </a:rPr>
                        <a:t>487 816</a:t>
                      </a:r>
                      <a:endParaRPr lang="pl-PL"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559907525"/>
                  </a:ext>
                </a:extLst>
              </a:tr>
              <a:tr h="1106652">
                <a:tc>
                  <a:txBody>
                    <a:bodyPr/>
                    <a:lstStyle/>
                    <a:p>
                      <a:pPr algn="ctr" fontAlgn="ctr"/>
                      <a:r>
                        <a:rPr lang="pl-PL" sz="1800" b="0" u="none" strike="noStrike" dirty="0">
                          <a:effectLst/>
                        </a:rPr>
                        <a:t>(art. 34 ust. 1 lit. c rozporządzenia nr 2021/1060)</a:t>
                      </a:r>
                      <a:endParaRPr lang="pl-PL" sz="1800" b="0" i="0" u="none" strike="noStrike" dirty="0">
                        <a:solidFill>
                          <a:srgbClr val="000000"/>
                        </a:solidFill>
                        <a:effectLst/>
                        <a:latin typeface="Calibri" panose="020F0502020204030204" pitchFamily="34" charset="0"/>
                      </a:endParaRPr>
                    </a:p>
                  </a:txBody>
                  <a:tcPr marL="6350" marR="6350" marT="6350" marB="0" anchor="ctr"/>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2230449369"/>
                  </a:ext>
                </a:extLst>
              </a:tr>
              <a:tr h="346038">
                <a:tc>
                  <a:txBody>
                    <a:bodyPr/>
                    <a:lstStyle/>
                    <a:p>
                      <a:pPr algn="ctr" fontAlgn="t"/>
                      <a:r>
                        <a:rPr lang="pl-PL" sz="1800" b="1" u="none" strike="noStrike" dirty="0">
                          <a:effectLst/>
                        </a:rPr>
                        <a:t> </a:t>
                      </a:r>
                      <a:endParaRPr lang="pl-PL" sz="1800" b="1" i="0" u="none" strike="noStrike" dirty="0">
                        <a:solidFill>
                          <a:srgbClr val="000000"/>
                        </a:solidFill>
                        <a:effectLst/>
                        <a:latin typeface="Calibri" panose="020F0502020204030204" pitchFamily="34" charset="0"/>
                      </a:endParaRPr>
                    </a:p>
                  </a:txBody>
                  <a:tcPr marL="6350" marR="6350" marT="6350" marB="0"/>
                </a:tc>
                <a:tc vMerge="1">
                  <a:txBody>
                    <a:bodyPr/>
                    <a:lstStyle/>
                    <a:p>
                      <a:endParaRPr lang="pl-PL"/>
                    </a:p>
                  </a:txBody>
                  <a:tcPr/>
                </a:tc>
                <a:tc vMerge="1">
                  <a:txBody>
                    <a:bodyPr/>
                    <a:lstStyle/>
                    <a:p>
                      <a:endParaRPr lang="pl-PL"/>
                    </a:p>
                  </a:txBody>
                  <a:tcPr/>
                </a:tc>
                <a:tc vMerge="1">
                  <a:txBody>
                    <a:bodyPr/>
                    <a:lstStyle/>
                    <a:p>
                      <a:endParaRPr lang="pl-PL"/>
                    </a:p>
                  </a:txBody>
                  <a:tcPr/>
                </a:tc>
                <a:tc vMerge="1">
                  <a:txBody>
                    <a:bodyPr/>
                    <a:lstStyle/>
                    <a:p>
                      <a:endParaRPr lang="pl-PL"/>
                    </a:p>
                  </a:txBody>
                  <a:tcPr/>
                </a:tc>
                <a:extLst>
                  <a:ext uri="{0D108BD9-81ED-4DB2-BD59-A6C34878D82A}">
                    <a16:rowId xmlns:a16="http://schemas.microsoft.com/office/drawing/2014/main" val="2333506141"/>
                  </a:ext>
                </a:extLst>
              </a:tr>
              <a:tr h="346038">
                <a:tc>
                  <a:txBody>
                    <a:bodyPr/>
                    <a:lstStyle/>
                    <a:p>
                      <a:pPr algn="ctr" fontAlgn="ctr"/>
                      <a:r>
                        <a:rPr lang="pl-PL" sz="1800" b="1" u="none" strike="noStrike">
                          <a:effectLst/>
                        </a:rPr>
                        <a:t>Razem</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1 862 500</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0</a:t>
                      </a:r>
                      <a:endParaRPr lang="pl-PL" sz="1800" b="1" i="0" u="none" strike="noStrike">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dirty="0">
                          <a:effectLst/>
                        </a:rPr>
                        <a:t>1 915 547</a:t>
                      </a:r>
                      <a:endParaRPr lang="pl-PL" sz="1800" b="1" i="0" u="none" strike="noStrike" dirty="0">
                        <a:solidFill>
                          <a:srgbClr val="000000"/>
                        </a:solidFill>
                        <a:effectLst/>
                        <a:latin typeface="Calibri" panose="020F0502020204030204" pitchFamily="34" charset="0"/>
                      </a:endParaRPr>
                    </a:p>
                  </a:txBody>
                  <a:tcPr marL="6350" marR="6350" marT="6350" marB="0" anchor="ctr"/>
                </a:tc>
                <a:tc>
                  <a:txBody>
                    <a:bodyPr/>
                    <a:lstStyle/>
                    <a:p>
                      <a:pPr algn="ctr" fontAlgn="ctr"/>
                      <a:r>
                        <a:rPr lang="pl-PL" sz="1800" b="1" u="none" strike="noStrike">
                          <a:effectLst/>
                        </a:rPr>
                        <a:t>3 778 047</a:t>
                      </a:r>
                      <a:endParaRPr lang="pl-PL" sz="1800" b="1" i="0" u="none" strike="noStrike">
                        <a:solidFill>
                          <a:srgbClr val="000000"/>
                        </a:solidFill>
                        <a:effectLst/>
                        <a:latin typeface="Calibri" panose="020F0502020204030204" pitchFamily="34" charset="0"/>
                      </a:endParaRPr>
                    </a:p>
                  </a:txBody>
                  <a:tcPr marL="6350" marR="6350" marT="6350" marB="0" anchor="ctr"/>
                </a:tc>
                <a:extLst>
                  <a:ext uri="{0D108BD9-81ED-4DB2-BD59-A6C34878D82A}">
                    <a16:rowId xmlns:a16="http://schemas.microsoft.com/office/drawing/2014/main" val="2976828884"/>
                  </a:ext>
                </a:extLst>
              </a:tr>
              <a:tr h="716069">
                <a:tc gridSpan="5">
                  <a:txBody>
                    <a:bodyPr/>
                    <a:lstStyle/>
                    <a:p>
                      <a:pPr algn="l" fontAlgn="ctr"/>
                      <a:r>
                        <a:rPr lang="pl-PL" sz="1100" b="1" u="none" strike="noStrike" dirty="0">
                          <a:effectLst/>
                        </a:rPr>
                        <a:t>* Wysokość środków danego funduszu na RLKS dostępnych dla LGD w danym województwie będzie wyższa o wartość wkładu krajowego, którego procentowy udział w tej kwocie jest określony dla danego FEW.</a:t>
                      </a:r>
                      <a:endParaRPr lang="pl-PL" sz="1100" b="1" i="1" u="none" strike="noStrike" dirty="0">
                        <a:solidFill>
                          <a:srgbClr val="000000"/>
                        </a:solidFill>
                        <a:effectLst/>
                        <a:latin typeface="Calibri" panose="020F0502020204030204" pitchFamily="34" charset="0"/>
                      </a:endParaRPr>
                    </a:p>
                  </a:txBody>
                  <a:tcPr marL="6350" marR="6350" marT="635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02063129"/>
                  </a:ext>
                </a:extLst>
              </a:tr>
            </a:tbl>
          </a:graphicData>
        </a:graphic>
      </p:graphicFrame>
    </p:spTree>
    <p:extLst>
      <p:ext uri="{BB962C8B-B14F-4D97-AF65-F5344CB8AC3E}">
        <p14:creationId xmlns:p14="http://schemas.microsoft.com/office/powerpoint/2010/main" val="15712522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A65660C-BA20-D461-D1A1-00D1D1FAC298}"/>
              </a:ext>
            </a:extLst>
          </p:cNvPr>
          <p:cNvSpPr>
            <a:spLocks noGrp="1"/>
          </p:cNvSpPr>
          <p:nvPr>
            <p:ph type="title"/>
          </p:nvPr>
        </p:nvSpPr>
        <p:spPr/>
        <p:txBody>
          <a:bodyPr/>
          <a:lstStyle/>
          <a:p>
            <a:endParaRPr lang="pl-PL" dirty="0"/>
          </a:p>
        </p:txBody>
      </p:sp>
      <p:graphicFrame>
        <p:nvGraphicFramePr>
          <p:cNvPr id="8" name="Symbol zastępczy zawartości 7">
            <a:extLst>
              <a:ext uri="{FF2B5EF4-FFF2-40B4-BE49-F238E27FC236}">
                <a16:creationId xmlns:a16="http://schemas.microsoft.com/office/drawing/2014/main" id="{8D5F1CDE-D8D3-47E4-B9B8-59A251A90C45}"/>
              </a:ext>
            </a:extLst>
          </p:cNvPr>
          <p:cNvGraphicFramePr>
            <a:graphicFrameLocks noGrp="1"/>
          </p:cNvGraphicFramePr>
          <p:nvPr>
            <p:ph idx="1"/>
            <p:extLst>
              <p:ext uri="{D42A27DB-BD31-4B8C-83A1-F6EECF244321}">
                <p14:modId xmlns:p14="http://schemas.microsoft.com/office/powerpoint/2010/main" val="45582684"/>
              </p:ext>
            </p:extLst>
          </p:nvPr>
        </p:nvGraphicFramePr>
        <p:xfrm>
          <a:off x="223202" y="539232"/>
          <a:ext cx="10458450" cy="5779535"/>
        </p:xfrm>
        <a:graphic>
          <a:graphicData uri="http://schemas.openxmlformats.org/drawingml/2006/table">
            <a:tbl>
              <a:tblPr firstRow="1" firstCol="1" bandRow="1">
                <a:tableStyleId>{5C22544A-7EE6-4342-B048-85BDC9FD1C3A}</a:tableStyleId>
              </a:tblPr>
              <a:tblGrid>
                <a:gridCol w="3486150">
                  <a:extLst>
                    <a:ext uri="{9D8B030D-6E8A-4147-A177-3AD203B41FA5}">
                      <a16:colId xmlns:a16="http://schemas.microsoft.com/office/drawing/2014/main" val="835150114"/>
                    </a:ext>
                  </a:extLst>
                </a:gridCol>
                <a:gridCol w="3400108">
                  <a:extLst>
                    <a:ext uri="{9D8B030D-6E8A-4147-A177-3AD203B41FA5}">
                      <a16:colId xmlns:a16="http://schemas.microsoft.com/office/drawing/2014/main" val="3567510743"/>
                    </a:ext>
                  </a:extLst>
                </a:gridCol>
                <a:gridCol w="3572192">
                  <a:extLst>
                    <a:ext uri="{9D8B030D-6E8A-4147-A177-3AD203B41FA5}">
                      <a16:colId xmlns:a16="http://schemas.microsoft.com/office/drawing/2014/main" val="3183053723"/>
                    </a:ext>
                  </a:extLst>
                </a:gridCol>
              </a:tblGrid>
              <a:tr h="643709">
                <a:tc>
                  <a:txBody>
                    <a:bodyPr/>
                    <a:lstStyle/>
                    <a:p>
                      <a:pPr algn="ctr">
                        <a:lnSpc>
                          <a:spcPct val="115000"/>
                        </a:lnSpc>
                      </a:pPr>
                      <a:r>
                        <a:rPr lang="pl-PL" sz="2800" b="1" kern="100" dirty="0">
                          <a:solidFill>
                            <a:schemeClr val="tx1"/>
                          </a:solidFill>
                          <a:effectLst/>
                        </a:rPr>
                        <a:t>Cele szczegółowe</a:t>
                      </a:r>
                      <a:endParaRPr lang="pl-PL" sz="28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r>
                        <a:rPr lang="pl-PL" sz="2800" b="1" kern="100" dirty="0">
                          <a:solidFill>
                            <a:schemeClr val="tx1"/>
                          </a:solidFill>
                          <a:effectLst/>
                        </a:rPr>
                        <a:t>Przedsięwzięcia</a:t>
                      </a:r>
                      <a:endParaRPr lang="pl-PL" sz="28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pPr>
                      <a:endParaRPr lang="pl-PL" sz="28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val="3694679133"/>
                  </a:ext>
                </a:extLst>
              </a:tr>
              <a:tr h="685907">
                <a:tc rowSpan="3">
                  <a:txBody>
                    <a:bodyPr/>
                    <a:lstStyle/>
                    <a:p>
                      <a:pPr>
                        <a:lnSpc>
                          <a:spcPct val="115000"/>
                        </a:lnSpc>
                      </a:pPr>
                      <a:r>
                        <a:rPr lang="pl-PL" sz="1600" b="1" kern="100" dirty="0">
                          <a:solidFill>
                            <a:schemeClr val="tx1"/>
                          </a:solidFill>
                          <a:effectLst/>
                        </a:rPr>
                        <a:t>C.1</a:t>
                      </a:r>
                    </a:p>
                    <a:p>
                      <a:pPr>
                        <a:lnSpc>
                          <a:spcPct val="115000"/>
                        </a:lnSpc>
                      </a:pPr>
                      <a:r>
                        <a:rPr lang="pl-PL" sz="1600" b="1" kern="100" dirty="0">
                          <a:solidFill>
                            <a:schemeClr val="tx1"/>
                          </a:solidFill>
                          <a:effectLst/>
                        </a:rPr>
                        <a:t> Rozwój turystyki i gospodarki czasu wolnego w oparciu o lokalne zasoby Borów Tucholskich</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nSpc>
                          <a:spcPct val="115000"/>
                        </a:lnSpc>
                      </a:pPr>
                      <a:r>
                        <a:rPr lang="pl-PL" sz="1600" b="1" kern="100">
                          <a:solidFill>
                            <a:schemeClr val="tx1"/>
                          </a:solidFill>
                          <a:effectLst/>
                        </a:rPr>
                        <a:t>P.1.1    BORY TUCHOLSKIE – NATURALNIE!  - przedsiębiorczość</a:t>
                      </a:r>
                      <a:endParaRPr lang="pl-PL" sz="1600" b="1" kern="10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a:lnSpc>
                          <a:spcPct val="115000"/>
                        </a:lnSpc>
                      </a:pPr>
                      <a:r>
                        <a:rPr lang="pl-PL" sz="1600" b="1" kern="100" dirty="0">
                          <a:solidFill>
                            <a:schemeClr val="tx1"/>
                          </a:solidFill>
                          <a:effectLst/>
                          <a:latin typeface="Times New Roman" panose="02020603050405020304" pitchFamily="18" charset="0"/>
                          <a:ea typeface="Times New Roman" panose="02020603050405020304" pitchFamily="18" charset="0"/>
                        </a:rPr>
                        <a:t>EFRROW</a:t>
                      </a:r>
                    </a:p>
                  </a:txBody>
                  <a:tcPr marL="68580" marR="68580" marT="0" marB="0" anchor="ctr">
                    <a:solidFill>
                      <a:schemeClr val="accent5">
                        <a:lumMod val="40000"/>
                        <a:lumOff val="60000"/>
                      </a:schemeClr>
                    </a:solidFill>
                  </a:tcPr>
                </a:tc>
                <a:extLst>
                  <a:ext uri="{0D108BD9-81ED-4DB2-BD59-A6C34878D82A}">
                    <a16:rowId xmlns:a16="http://schemas.microsoft.com/office/drawing/2014/main" val="4194830403"/>
                  </a:ext>
                </a:extLst>
              </a:tr>
              <a:tr h="685907">
                <a:tc vMerge="1">
                  <a:txBody>
                    <a:bodyPr/>
                    <a:lstStyle/>
                    <a:p>
                      <a:endParaRPr lang="pl-PL"/>
                    </a:p>
                  </a:txBody>
                  <a:tcPr/>
                </a:tc>
                <a:tc>
                  <a:txBody>
                    <a:bodyPr/>
                    <a:lstStyle/>
                    <a:p>
                      <a:pPr>
                        <a:lnSpc>
                          <a:spcPct val="115000"/>
                        </a:lnSpc>
                      </a:pPr>
                      <a:r>
                        <a:rPr lang="pl-PL" sz="1600" b="1" kern="100" dirty="0">
                          <a:solidFill>
                            <a:schemeClr val="tx1"/>
                          </a:solidFill>
                          <a:effectLst/>
                        </a:rPr>
                        <a:t>P.1.2    BORY TUCHOLSKIE – NATURALNIE!  - infrastruktura</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EFRROW</a:t>
                      </a:r>
                      <a:endPar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036902779"/>
                  </a:ext>
                </a:extLst>
              </a:tr>
              <a:tr h="685907">
                <a:tc vMerge="1">
                  <a:txBody>
                    <a:bodyPr/>
                    <a:lstStyle/>
                    <a:p>
                      <a:endParaRPr lang="pl-PL"/>
                    </a:p>
                  </a:txBody>
                  <a:tcPr/>
                </a:tc>
                <a:tc>
                  <a:txBody>
                    <a:bodyPr/>
                    <a:lstStyle/>
                    <a:p>
                      <a:pPr marL="471805" indent="-471805">
                        <a:lnSpc>
                          <a:spcPct val="115000"/>
                        </a:lnSpc>
                      </a:pPr>
                      <a:r>
                        <a:rPr lang="pl-PL" sz="1600" b="1" kern="100" dirty="0">
                          <a:solidFill>
                            <a:schemeClr val="tx1"/>
                          </a:solidFill>
                          <a:effectLst/>
                        </a:rPr>
                        <a:t>P.1.3    BORY TUCHOLSKIE – NATURALNIE!  </a:t>
                      </a:r>
                    </a:p>
                    <a:p>
                      <a:pPr marL="651510" indent="-179705">
                        <a:lnSpc>
                          <a:spcPct val="115000"/>
                        </a:lnSpc>
                      </a:pPr>
                      <a:r>
                        <a:rPr lang="pl-PL" sz="1600" b="1" kern="100" dirty="0">
                          <a:solidFill>
                            <a:schemeClr val="tx1"/>
                          </a:solidFill>
                          <a:effectLst/>
                        </a:rPr>
                        <a:t>- razem po borowiacku</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5">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EFRROW</a:t>
                      </a:r>
                      <a:endPar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chemeClr val="accent5">
                        <a:lumMod val="40000"/>
                        <a:lumOff val="60000"/>
                      </a:schemeClr>
                    </a:solidFill>
                  </a:tcPr>
                </a:tc>
                <a:extLst>
                  <a:ext uri="{0D108BD9-81ED-4DB2-BD59-A6C34878D82A}">
                    <a16:rowId xmlns:a16="http://schemas.microsoft.com/office/drawing/2014/main" val="1298876398"/>
                  </a:ext>
                </a:extLst>
              </a:tr>
              <a:tr h="741967">
                <a:tc rowSpan="2">
                  <a:txBody>
                    <a:bodyPr/>
                    <a:lstStyle/>
                    <a:p>
                      <a:pPr>
                        <a:lnSpc>
                          <a:spcPct val="115000"/>
                        </a:lnSpc>
                      </a:pPr>
                      <a:r>
                        <a:rPr lang="pl-PL" sz="1600" b="1" kern="100" dirty="0">
                          <a:solidFill>
                            <a:schemeClr val="tx1"/>
                          </a:solidFill>
                          <a:effectLst/>
                        </a:rPr>
                        <a:t>C.2</a:t>
                      </a:r>
                    </a:p>
                    <a:p>
                      <a:pPr>
                        <a:lnSpc>
                          <a:spcPct val="115000"/>
                        </a:lnSpc>
                      </a:pPr>
                      <a:r>
                        <a:rPr lang="pl-PL" sz="1600" b="1" kern="100" dirty="0">
                          <a:solidFill>
                            <a:schemeClr val="tx1"/>
                          </a:solidFill>
                          <a:effectLst/>
                        </a:rPr>
                        <a:t>Rozwój aktywności społecznej i gospodarczej mieszkańców obszaru LSR</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a:lnSpc>
                          <a:spcPct val="115000"/>
                        </a:lnSpc>
                      </a:pPr>
                      <a:r>
                        <a:rPr lang="pl-PL" sz="1600" b="1" kern="100" dirty="0">
                          <a:solidFill>
                            <a:schemeClr val="tx1"/>
                          </a:solidFill>
                          <a:effectLst/>
                        </a:rPr>
                        <a:t>P.2.1    BOROWIACKIE INTERESY</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EFRROW</a:t>
                      </a:r>
                      <a:endPar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chemeClr val="accent1">
                        <a:lumMod val="40000"/>
                        <a:lumOff val="60000"/>
                      </a:schemeClr>
                    </a:solidFill>
                  </a:tcPr>
                </a:tc>
                <a:extLst>
                  <a:ext uri="{0D108BD9-81ED-4DB2-BD59-A6C34878D82A}">
                    <a16:rowId xmlns:a16="http://schemas.microsoft.com/office/drawing/2014/main" val="3380174925"/>
                  </a:ext>
                </a:extLst>
              </a:tr>
              <a:tr h="328349">
                <a:tc vMerge="1">
                  <a:txBody>
                    <a:bodyPr/>
                    <a:lstStyle/>
                    <a:p>
                      <a:endParaRPr lang="pl-PL"/>
                    </a:p>
                  </a:txBody>
                  <a:tcPr/>
                </a:tc>
                <a:tc>
                  <a:txBody>
                    <a:bodyPr/>
                    <a:lstStyle/>
                    <a:p>
                      <a:pPr>
                        <a:lnSpc>
                          <a:spcPct val="115000"/>
                        </a:lnSpc>
                      </a:pPr>
                      <a:r>
                        <a:rPr lang="pl-PL" sz="1600" b="1" kern="100" dirty="0">
                          <a:solidFill>
                            <a:schemeClr val="tx1"/>
                          </a:solidFill>
                          <a:effectLst/>
                        </a:rPr>
                        <a:t>P.2.2    AKTYWNI BOROWIACY</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chemeClr val="accent1">
                        <a:lumMod val="40000"/>
                        <a:lumOff val="60000"/>
                      </a:schemeClr>
                    </a:solidFill>
                  </a:tcPr>
                </a:tc>
                <a:tc>
                  <a:txBody>
                    <a:bodyPr/>
                    <a:lstStyle/>
                    <a:p>
                      <a:pPr marL="0" marR="0" lvl="0" indent="0"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EFRROW</a:t>
                      </a:r>
                    </a:p>
                  </a:txBody>
                  <a:tcPr marL="68580" marR="68580" marT="0" marB="0" anchor="ctr">
                    <a:solidFill>
                      <a:schemeClr val="accent1">
                        <a:lumMod val="40000"/>
                        <a:lumOff val="60000"/>
                      </a:schemeClr>
                    </a:solidFill>
                  </a:tcPr>
                </a:tc>
                <a:extLst>
                  <a:ext uri="{0D108BD9-81ED-4DB2-BD59-A6C34878D82A}">
                    <a16:rowId xmlns:a16="http://schemas.microsoft.com/office/drawing/2014/main" val="2985168874"/>
                  </a:ext>
                </a:extLst>
              </a:tr>
              <a:tr h="467557">
                <a:tc rowSpan="4">
                  <a:txBody>
                    <a:bodyPr/>
                    <a:lstStyle/>
                    <a:p>
                      <a:pPr>
                        <a:lnSpc>
                          <a:spcPct val="115000"/>
                        </a:lnSpc>
                      </a:pPr>
                      <a:r>
                        <a:rPr lang="pl-PL" sz="1600" b="1" kern="100" dirty="0">
                          <a:solidFill>
                            <a:schemeClr val="tx1"/>
                          </a:solidFill>
                          <a:effectLst/>
                        </a:rPr>
                        <a:t>C.3</a:t>
                      </a:r>
                    </a:p>
                    <a:p>
                      <a:pPr>
                        <a:lnSpc>
                          <a:spcPct val="115000"/>
                        </a:lnSpc>
                      </a:pPr>
                      <a:r>
                        <a:rPr lang="pl-PL" sz="1600" b="1" kern="100" dirty="0">
                          <a:solidFill>
                            <a:schemeClr val="tx1"/>
                          </a:solidFill>
                          <a:effectLst/>
                        </a:rPr>
                        <a:t>Zwiększenie zaangażowania mieszkańców w działania na rzecz włączenia społecznego.</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rgbClr val="3399FF"/>
                    </a:solidFill>
                  </a:tcPr>
                </a:tc>
                <a:tc>
                  <a:txBody>
                    <a:bodyPr/>
                    <a:lstStyle/>
                    <a:p>
                      <a:pPr marL="471805" indent="-471805">
                        <a:lnSpc>
                          <a:spcPct val="115000"/>
                        </a:lnSpc>
                      </a:pPr>
                      <a:r>
                        <a:rPr lang="pl-PL" sz="1600" b="1" kern="100" dirty="0">
                          <a:solidFill>
                            <a:schemeClr val="tx1"/>
                          </a:solidFill>
                          <a:effectLst/>
                        </a:rPr>
                        <a:t>P.3.1    DYCHT RÓWNI</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rgbClr val="3399FF"/>
                    </a:solidFill>
                  </a:tcPr>
                </a:tc>
                <a:tc>
                  <a:txBody>
                    <a:bodyPr/>
                    <a:lstStyle/>
                    <a:p>
                      <a:pPr marL="471805" indent="-471805">
                        <a:lnSpc>
                          <a:spcPct val="115000"/>
                        </a:lnSpc>
                      </a:pPr>
                      <a:r>
                        <a:rPr lang="pl-PL" sz="1600" b="1" kern="100" dirty="0">
                          <a:solidFill>
                            <a:schemeClr val="tx1"/>
                          </a:solidFill>
                          <a:effectLst/>
                          <a:latin typeface="Times New Roman" panose="02020603050405020304" pitchFamily="18" charset="0"/>
                          <a:ea typeface="Times New Roman" panose="02020603050405020304" pitchFamily="18" charset="0"/>
                        </a:rPr>
                        <a:t>EFS+</a:t>
                      </a:r>
                    </a:p>
                  </a:txBody>
                  <a:tcPr marL="68580" marR="68580" marT="0" marB="0" anchor="ctr">
                    <a:solidFill>
                      <a:srgbClr val="3399FF"/>
                    </a:solidFill>
                  </a:tcPr>
                </a:tc>
                <a:extLst>
                  <a:ext uri="{0D108BD9-81ED-4DB2-BD59-A6C34878D82A}">
                    <a16:rowId xmlns:a16="http://schemas.microsoft.com/office/drawing/2014/main" val="1078940762"/>
                  </a:ext>
                </a:extLst>
              </a:tr>
              <a:tr h="467557">
                <a:tc vMerge="1">
                  <a:txBody>
                    <a:bodyPr/>
                    <a:lstStyle/>
                    <a:p>
                      <a:endParaRPr lang="pl-PL"/>
                    </a:p>
                  </a:txBody>
                  <a:tcPr/>
                </a:tc>
                <a:tc>
                  <a:txBody>
                    <a:bodyPr/>
                    <a:lstStyle/>
                    <a:p>
                      <a:pPr>
                        <a:lnSpc>
                          <a:spcPct val="115000"/>
                        </a:lnSpc>
                      </a:pPr>
                      <a:r>
                        <a:rPr lang="pl-PL" sz="1600" b="1" kern="100" dirty="0">
                          <a:solidFill>
                            <a:schemeClr val="tx1"/>
                          </a:solidFill>
                          <a:effectLst/>
                        </a:rPr>
                        <a:t>P.3.2    NASZE GZUBY</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rgbClr val="3399FF"/>
                    </a:solidFill>
                  </a:tcPr>
                </a:tc>
                <a:tc>
                  <a:txBody>
                    <a:bodyPr/>
                    <a:lstStyle/>
                    <a:p>
                      <a:pPr marL="471805" marR="0" lvl="0" indent="-471805"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EFS+</a:t>
                      </a:r>
                      <a:endPar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txBody>
                  <a:tcPr marL="68580" marR="68580" marT="0" marB="0" anchor="ctr">
                    <a:solidFill>
                      <a:srgbClr val="3399FF"/>
                    </a:solidFill>
                  </a:tcPr>
                </a:tc>
                <a:extLst>
                  <a:ext uri="{0D108BD9-81ED-4DB2-BD59-A6C34878D82A}">
                    <a16:rowId xmlns:a16="http://schemas.microsoft.com/office/drawing/2014/main" val="2122436985"/>
                  </a:ext>
                </a:extLst>
              </a:tr>
              <a:tr h="467557">
                <a:tc vMerge="1">
                  <a:txBody>
                    <a:bodyPr/>
                    <a:lstStyle/>
                    <a:p>
                      <a:endParaRPr lang="pl-PL"/>
                    </a:p>
                  </a:txBody>
                  <a:tcPr/>
                </a:tc>
                <a:tc>
                  <a:txBody>
                    <a:bodyPr/>
                    <a:lstStyle/>
                    <a:p>
                      <a:pPr>
                        <a:lnSpc>
                          <a:spcPct val="115000"/>
                        </a:lnSpc>
                      </a:pPr>
                      <a:r>
                        <a:rPr lang="pl-PL" sz="1600" b="1" kern="100" dirty="0">
                          <a:solidFill>
                            <a:schemeClr val="tx1"/>
                          </a:solidFill>
                          <a:effectLst/>
                        </a:rPr>
                        <a:t>P.3.3    BOROWIACKIE LOWE</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rgbClr val="3399FF"/>
                    </a:solidFill>
                  </a:tcPr>
                </a:tc>
                <a:tc>
                  <a:txBody>
                    <a:bodyPr/>
                    <a:lstStyle/>
                    <a:p>
                      <a:pPr marL="471805" marR="0" lvl="0" indent="-471805"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EFS+</a:t>
                      </a:r>
                    </a:p>
                  </a:txBody>
                  <a:tcPr marL="68580" marR="68580" marT="0" marB="0" anchor="ctr">
                    <a:solidFill>
                      <a:srgbClr val="3399FF"/>
                    </a:solidFill>
                  </a:tcPr>
                </a:tc>
                <a:extLst>
                  <a:ext uri="{0D108BD9-81ED-4DB2-BD59-A6C34878D82A}">
                    <a16:rowId xmlns:a16="http://schemas.microsoft.com/office/drawing/2014/main" val="2317937562"/>
                  </a:ext>
                </a:extLst>
              </a:tr>
              <a:tr h="467557">
                <a:tc vMerge="1">
                  <a:txBody>
                    <a:bodyPr/>
                    <a:lstStyle/>
                    <a:p>
                      <a:endParaRPr lang="pl-PL"/>
                    </a:p>
                  </a:txBody>
                  <a:tcPr/>
                </a:tc>
                <a:tc>
                  <a:txBody>
                    <a:bodyPr/>
                    <a:lstStyle/>
                    <a:p>
                      <a:pPr>
                        <a:lnSpc>
                          <a:spcPct val="115000"/>
                        </a:lnSpc>
                      </a:pPr>
                      <a:r>
                        <a:rPr lang="pl-PL" sz="1600" b="1" kern="100" dirty="0">
                          <a:solidFill>
                            <a:schemeClr val="tx1"/>
                          </a:solidFill>
                          <a:effectLst/>
                        </a:rPr>
                        <a:t>P.3.4    JESIEŃ W BORACH</a:t>
                      </a:r>
                      <a:endParaRPr lang="pl-PL" sz="1600" b="1" kern="10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chor="ctr">
                    <a:solidFill>
                      <a:srgbClr val="3399FF"/>
                    </a:solidFill>
                  </a:tcPr>
                </a:tc>
                <a:tc>
                  <a:txBody>
                    <a:bodyPr/>
                    <a:lstStyle/>
                    <a:p>
                      <a:pPr marL="471805" marR="0" lvl="0" indent="-471805" algn="l" defTabSz="457200" rtl="0" eaLnBrk="1" fontAlgn="auto" latinLnBrk="0" hangingPunct="1">
                        <a:lnSpc>
                          <a:spcPct val="115000"/>
                        </a:lnSpc>
                        <a:spcBef>
                          <a:spcPts val="0"/>
                        </a:spcBef>
                        <a:spcAft>
                          <a:spcPts val="0"/>
                        </a:spcAft>
                        <a:buClrTx/>
                        <a:buSzTx/>
                        <a:buFontTx/>
                        <a:buNone/>
                        <a:tabLst/>
                        <a:defRPr/>
                      </a:pPr>
                      <a:r>
                        <a:rPr kumimoji="0" lang="pl-PL" sz="1600" b="1" i="0" u="none" strike="noStrike" kern="1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EFS+</a:t>
                      </a:r>
                    </a:p>
                  </a:txBody>
                  <a:tcPr marL="68580" marR="68580" marT="0" marB="0" anchor="ctr">
                    <a:solidFill>
                      <a:srgbClr val="3399FF"/>
                    </a:solidFill>
                  </a:tcPr>
                </a:tc>
                <a:extLst>
                  <a:ext uri="{0D108BD9-81ED-4DB2-BD59-A6C34878D82A}">
                    <a16:rowId xmlns:a16="http://schemas.microsoft.com/office/drawing/2014/main" val="4195382622"/>
                  </a:ext>
                </a:extLst>
              </a:tr>
            </a:tbl>
          </a:graphicData>
        </a:graphic>
      </p:graphicFrame>
    </p:spTree>
    <p:extLst>
      <p:ext uri="{BB962C8B-B14F-4D97-AF65-F5344CB8AC3E}">
        <p14:creationId xmlns:p14="http://schemas.microsoft.com/office/powerpoint/2010/main" val="2886284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84DEED4A-C46C-A99F-6D7C-ED4461530419}"/>
              </a:ext>
            </a:extLst>
          </p:cNvPr>
          <p:cNvSpPr>
            <a:spLocks noGrp="1"/>
          </p:cNvSpPr>
          <p:nvPr>
            <p:ph type="title"/>
          </p:nvPr>
        </p:nvSpPr>
        <p:spPr>
          <a:xfrm>
            <a:off x="829309" y="247968"/>
            <a:ext cx="10515600" cy="1325563"/>
          </a:xfrm>
        </p:spPr>
        <p:txBody>
          <a:bodyPr/>
          <a:lstStyle/>
          <a:p>
            <a:endParaRPr lang="pl-PL"/>
          </a:p>
        </p:txBody>
      </p:sp>
      <p:graphicFrame>
        <p:nvGraphicFramePr>
          <p:cNvPr id="4" name="Symbol zastępczy zawartości 3">
            <a:extLst>
              <a:ext uri="{FF2B5EF4-FFF2-40B4-BE49-F238E27FC236}">
                <a16:creationId xmlns:a16="http://schemas.microsoft.com/office/drawing/2014/main" id="{7751281C-3D5A-CF9D-7E3C-C17E10099A6F}"/>
              </a:ext>
            </a:extLst>
          </p:cNvPr>
          <p:cNvGraphicFramePr>
            <a:graphicFrameLocks noGrp="1"/>
          </p:cNvGraphicFramePr>
          <p:nvPr>
            <p:ph idx="1"/>
            <p:extLst>
              <p:ext uri="{D42A27DB-BD31-4B8C-83A1-F6EECF244321}">
                <p14:modId xmlns:p14="http://schemas.microsoft.com/office/powerpoint/2010/main" val="3805085866"/>
              </p:ext>
            </p:extLst>
          </p:nvPr>
        </p:nvGraphicFramePr>
        <p:xfrm>
          <a:off x="283211" y="482282"/>
          <a:ext cx="11625578" cy="6078941"/>
        </p:xfrm>
        <a:graphic>
          <a:graphicData uri="http://schemas.openxmlformats.org/drawingml/2006/table">
            <a:tbl>
              <a:tblPr>
                <a:tableStyleId>{5C22544A-7EE6-4342-B048-85BDC9FD1C3A}</a:tableStyleId>
              </a:tblPr>
              <a:tblGrid>
                <a:gridCol w="2457439">
                  <a:extLst>
                    <a:ext uri="{9D8B030D-6E8A-4147-A177-3AD203B41FA5}">
                      <a16:colId xmlns:a16="http://schemas.microsoft.com/office/drawing/2014/main" val="787488368"/>
                    </a:ext>
                  </a:extLst>
                </a:gridCol>
                <a:gridCol w="2723805">
                  <a:extLst>
                    <a:ext uri="{9D8B030D-6E8A-4147-A177-3AD203B41FA5}">
                      <a16:colId xmlns:a16="http://schemas.microsoft.com/office/drawing/2014/main" val="3107564230"/>
                    </a:ext>
                  </a:extLst>
                </a:gridCol>
                <a:gridCol w="2354330">
                  <a:extLst>
                    <a:ext uri="{9D8B030D-6E8A-4147-A177-3AD203B41FA5}">
                      <a16:colId xmlns:a16="http://schemas.microsoft.com/office/drawing/2014/main" val="3221533898"/>
                    </a:ext>
                  </a:extLst>
                </a:gridCol>
                <a:gridCol w="457195">
                  <a:extLst>
                    <a:ext uri="{9D8B030D-6E8A-4147-A177-3AD203B41FA5}">
                      <a16:colId xmlns:a16="http://schemas.microsoft.com/office/drawing/2014/main" val="1525650660"/>
                    </a:ext>
                  </a:extLst>
                </a:gridCol>
                <a:gridCol w="1175370">
                  <a:extLst>
                    <a:ext uri="{9D8B030D-6E8A-4147-A177-3AD203B41FA5}">
                      <a16:colId xmlns:a16="http://schemas.microsoft.com/office/drawing/2014/main" val="3358175595"/>
                    </a:ext>
                  </a:extLst>
                </a:gridCol>
                <a:gridCol w="2457439">
                  <a:extLst>
                    <a:ext uri="{9D8B030D-6E8A-4147-A177-3AD203B41FA5}">
                      <a16:colId xmlns:a16="http://schemas.microsoft.com/office/drawing/2014/main" val="2692888728"/>
                    </a:ext>
                  </a:extLst>
                </a:gridCol>
              </a:tblGrid>
              <a:tr h="667481">
                <a:tc rowSpan="2">
                  <a:txBody>
                    <a:bodyPr/>
                    <a:lstStyle/>
                    <a:p>
                      <a:pPr algn="ctr" fontAlgn="ctr"/>
                      <a:r>
                        <a:rPr lang="pl-PL" sz="1600" b="1" u="none" strike="noStrike" dirty="0">
                          <a:effectLst/>
                          <a:latin typeface="Arial" panose="020B0604020202020204" pitchFamily="34" charset="0"/>
                          <a:cs typeface="Arial" panose="020B0604020202020204" pitchFamily="34" charset="0"/>
                        </a:rPr>
                        <a:t>Budżet (w EUR)</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rowSpan="2">
                  <a:txBody>
                    <a:bodyPr/>
                    <a:lstStyle/>
                    <a:p>
                      <a:pPr algn="ctr" fontAlgn="ctr"/>
                      <a:r>
                        <a:rPr lang="pl-PL" sz="1600" b="1" u="none" strike="noStrike">
                          <a:effectLst/>
                          <a:latin typeface="Arial" panose="020B0604020202020204" pitchFamily="34" charset="0"/>
                          <a:cs typeface="Arial" panose="020B0604020202020204" pitchFamily="34" charset="0"/>
                        </a:rPr>
                        <a:t>Przedsięwzięcia w ramach                                                          </a:t>
                      </a:r>
                      <a:endParaRPr lang="pl-PL" sz="16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rowSpan="2" gridSpan="2">
                  <a:txBody>
                    <a:bodyPr/>
                    <a:lstStyle/>
                    <a:p>
                      <a:pPr algn="ctr" fontAlgn="ctr"/>
                      <a:r>
                        <a:rPr lang="pl-PL" sz="1600" b="1" u="none" strike="noStrike">
                          <a:effectLst/>
                          <a:latin typeface="Arial" panose="020B0604020202020204" pitchFamily="34" charset="0"/>
                          <a:cs typeface="Arial" panose="020B0604020202020204" pitchFamily="34" charset="0"/>
                        </a:rPr>
                        <a:t>grupy docelowe</a:t>
                      </a:r>
                      <a:endParaRPr lang="pl-PL" sz="16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rowSpan="2" hMerge="1">
                  <a:txBody>
                    <a:bodyPr/>
                    <a:lstStyle/>
                    <a:p>
                      <a:pPr algn="ctr" fontAlgn="ctr"/>
                      <a:r>
                        <a:rPr lang="pl-PL" sz="1200" b="1" u="none" strike="noStrike">
                          <a:effectLst/>
                          <a:latin typeface="Arial" panose="020B0604020202020204" pitchFamily="34" charset="0"/>
                          <a:cs typeface="Arial" panose="020B0604020202020204" pitchFamily="34" charset="0"/>
                        </a:rPr>
                        <a:t> sposób realizacji (konkurs, projekt grantowy, operacja własna,  animacja itp.)</a:t>
                      </a:r>
                      <a:endParaRPr lang="pl-PL" sz="12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rowSpan="2">
                  <a:txBody>
                    <a:bodyPr/>
                    <a:lstStyle/>
                    <a:p>
                      <a:pPr algn="ctr" fontAlgn="ctr"/>
                      <a:r>
                        <a:rPr lang="pl-PL" sz="1600" b="1" u="none" strike="noStrike" dirty="0">
                          <a:effectLst/>
                          <a:latin typeface="Arial" panose="020B0604020202020204" pitchFamily="34" charset="0"/>
                          <a:cs typeface="Arial" panose="020B0604020202020204" pitchFamily="34" charset="0"/>
                        </a:rPr>
                        <a:t> sposób realizacji</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endParaRPr lang="pl-PL" sz="16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238804238"/>
                  </a:ext>
                </a:extLst>
              </a:tr>
              <a:tr h="387555">
                <a:tc vMerge="1">
                  <a:txBody>
                    <a:bodyPr/>
                    <a:lstStyle/>
                    <a:p>
                      <a:endParaRPr lang="pl-PL"/>
                    </a:p>
                  </a:txBody>
                  <a:tcPr/>
                </a:tc>
                <a:tc vMerge="1">
                  <a:txBody>
                    <a:bodyPr/>
                    <a:lstStyle/>
                    <a:p>
                      <a:endParaRPr lang="pl-PL"/>
                    </a:p>
                  </a:txBody>
                  <a:tcPr/>
                </a:tc>
                <a:tc gridSpan="2" vMerge="1">
                  <a:txBody>
                    <a:bodyPr/>
                    <a:lstStyle/>
                    <a:p>
                      <a:endParaRPr lang="pl-PL"/>
                    </a:p>
                  </a:txBody>
                  <a:tcPr/>
                </a:tc>
                <a:tc hMerge="1" vMerge="1">
                  <a:txBody>
                    <a:bodyPr/>
                    <a:lstStyle/>
                    <a:p>
                      <a:endParaRPr lang="pl-PL"/>
                    </a:p>
                  </a:txBody>
                  <a:tcPr/>
                </a:tc>
                <a:tc vMerge="1">
                  <a:txBody>
                    <a:bodyPr/>
                    <a:lstStyle/>
                    <a:p>
                      <a:endParaRPr lang="pl-PL"/>
                    </a:p>
                  </a:txBody>
                  <a:tcPr/>
                </a:tc>
                <a:tc>
                  <a:txBody>
                    <a:bodyPr/>
                    <a:lstStyle/>
                    <a:p>
                      <a:pPr algn="ctr" fontAlgn="ctr"/>
                      <a:endParaRPr lang="pl-PL" sz="16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157803691"/>
                  </a:ext>
                </a:extLst>
              </a:tr>
              <a:tr h="387555">
                <a:tc gridSpan="6">
                  <a:txBody>
                    <a:bodyPr/>
                    <a:lstStyle/>
                    <a:p>
                      <a:pPr algn="ctr" fontAlgn="ctr"/>
                      <a:r>
                        <a:rPr lang="pl-PL" sz="1600" b="1" u="none" strike="noStrike" dirty="0">
                          <a:effectLst/>
                          <a:latin typeface="Arial" panose="020B0604020202020204" pitchFamily="34" charset="0"/>
                          <a:cs typeface="Arial" panose="020B0604020202020204" pitchFamily="34" charset="0"/>
                        </a:rPr>
                        <a:t>C.1 Rozwój turystyki i gospodarki czasu wolnego w oparciu o lokalne zasoby Borów Tucholskich </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endParaRPr lang="pl-PL"/>
                    </a:p>
                  </a:txBody>
                  <a:tcPr/>
                </a:tc>
                <a:tc hMerge="1">
                  <a:txBody>
                    <a:bodyPr/>
                    <a:lstStyle/>
                    <a:p>
                      <a:endParaRPr lang="pl-PL"/>
                    </a:p>
                  </a:txBody>
                  <a:tcPr/>
                </a:tc>
                <a:tc hMerge="1">
                  <a:txBody>
                    <a:bodyPr/>
                    <a:lstStyle/>
                    <a:p>
                      <a:endParaRPr lang="pl-PL"/>
                    </a:p>
                  </a:txBody>
                  <a:tcPr/>
                </a:tc>
                <a:tc hMerge="1">
                  <a:txBody>
                    <a:bodyPr/>
                    <a:lstStyle/>
                    <a:p>
                      <a:pPr algn="ctr" fontAlgn="ctr"/>
                      <a:endParaRPr lang="pl-PL"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pPr algn="ctr" fontAlgn="ct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01003205"/>
                  </a:ext>
                </a:extLst>
              </a:tr>
              <a:tr h="2586685">
                <a:tc>
                  <a:txBody>
                    <a:bodyPr/>
                    <a:lstStyle/>
                    <a:p>
                      <a:pPr algn="ctr" fontAlgn="ctr"/>
                      <a:r>
                        <a:rPr lang="pl-PL" sz="1600" b="1" u="none" strike="noStrike" dirty="0">
                          <a:effectLst/>
                          <a:latin typeface="Arial" panose="020B0604020202020204" pitchFamily="34" charset="0"/>
                          <a:cs typeface="Arial" panose="020B0604020202020204" pitchFamily="34" charset="0"/>
                        </a:rPr>
                        <a:t>557 334 EUR</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P.1.1 BORY TUCHOLSKIE  NATURALNIE! – przedsiębiorczość</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osoby fizyczne nieprowadzące działalności gospodarczej, mikro i mali przedsiębiorcy, rolnicy i domownicy rolników - działający w branży turystycznej i gospodarki czasu wolnego</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gridSpan="2">
                  <a:txBody>
                    <a:bodyPr/>
                    <a:lstStyle/>
                    <a:p>
                      <a:pPr algn="ctr" fontAlgn="ctr"/>
                      <a:r>
                        <a:rPr lang="pl-PL" sz="1600" b="1" u="none" strike="noStrike" dirty="0">
                          <a:effectLst/>
                          <a:latin typeface="Arial" panose="020B0604020202020204" pitchFamily="34" charset="0"/>
                          <a:cs typeface="Arial" panose="020B0604020202020204" pitchFamily="34" charset="0"/>
                        </a:rPr>
                        <a:t>konkurs</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pPr algn="ctr" fontAlgn="ctr"/>
                      <a:endParaRPr lang="pl-PL" sz="12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13 </a:t>
                      </a:r>
                      <a:r>
                        <a:rPr lang="pl-PL" sz="1600" b="1" u="none" strike="noStrike" dirty="0" err="1">
                          <a:effectLst/>
                          <a:latin typeface="Arial" panose="020B0604020202020204" pitchFamily="34" charset="0"/>
                          <a:cs typeface="Arial" panose="020B0604020202020204" pitchFamily="34" charset="0"/>
                        </a:rPr>
                        <a:t>szt</a:t>
                      </a:r>
                      <a:r>
                        <a:rPr lang="pl-PL" sz="1600" b="1" u="none" strike="noStrike" dirty="0">
                          <a:effectLst/>
                          <a:latin typeface="Arial" panose="020B0604020202020204" pitchFamily="34" charset="0"/>
                          <a:cs typeface="Arial" panose="020B0604020202020204" pitchFamily="34" charset="0"/>
                        </a:rPr>
                        <a:t> - liczba </a:t>
                      </a:r>
                      <a:r>
                        <a:rPr lang="pl-PL" sz="1400" b="1" u="none" strike="noStrike" dirty="0">
                          <a:effectLst/>
                          <a:latin typeface="Arial" panose="020B0604020202020204" pitchFamily="34" charset="0"/>
                          <a:cs typeface="Arial" panose="020B0604020202020204" pitchFamily="34" charset="0"/>
                        </a:rPr>
                        <a:t>udzielonych dotacji wspierających przedsiębiorcze postawy mieszkańców w branży turystycznej oraz gospodarki czasu wolnego, w tym w zakresie agroturystyki i zagród edukacyjnych</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997150000"/>
                  </a:ext>
                </a:extLst>
              </a:tr>
              <a:tr h="824115">
                <a:tc>
                  <a:txBody>
                    <a:bodyPr/>
                    <a:lstStyle/>
                    <a:p>
                      <a:pPr algn="ctr" fontAlgn="ctr"/>
                      <a:r>
                        <a:rPr lang="pl-PL" sz="1600" b="1" u="none" strike="noStrike" dirty="0">
                          <a:effectLst/>
                          <a:latin typeface="Arial" panose="020B0604020202020204" pitchFamily="34" charset="0"/>
                          <a:cs typeface="Arial" panose="020B0604020202020204" pitchFamily="34" charset="0"/>
                        </a:rPr>
                        <a:t>389 000 EUR</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P.1.2 BORY TUCHOLSKIE – NATURALNIE!  - infrastruktura</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jednostki sektora finansów publicznych (gmina, powiat)</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gridSpan="2">
                  <a:txBody>
                    <a:bodyPr/>
                    <a:lstStyle/>
                    <a:p>
                      <a:pPr algn="ctr" fontAlgn="ctr"/>
                      <a:r>
                        <a:rPr lang="pl-PL" sz="1600" b="1" u="none" strike="noStrike" dirty="0">
                          <a:effectLst/>
                          <a:latin typeface="Arial" panose="020B0604020202020204" pitchFamily="34" charset="0"/>
                          <a:cs typeface="Arial" panose="020B0604020202020204" pitchFamily="34" charset="0"/>
                        </a:rPr>
                        <a:t>konkurs</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pPr algn="ctr" fontAlgn="ctr"/>
                      <a:endParaRPr lang="pl-PL" sz="12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7 dotacji na rozwój infrastruktury</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4020143387"/>
                  </a:ext>
                </a:extLst>
              </a:tr>
              <a:tr h="1040044">
                <a:tc>
                  <a:txBody>
                    <a:bodyPr/>
                    <a:lstStyle/>
                    <a:p>
                      <a:pPr algn="ctr" fontAlgn="ctr"/>
                      <a:r>
                        <a:rPr lang="pl-PL" sz="1600" b="1" u="none" strike="noStrike" dirty="0">
                          <a:effectLst/>
                          <a:latin typeface="Arial" panose="020B0604020202020204" pitchFamily="34" charset="0"/>
                          <a:cs typeface="Arial" panose="020B0604020202020204" pitchFamily="34" charset="0"/>
                        </a:rPr>
                        <a:t>80 000 EUR</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P.1.3 BORY TUCHOLSKIE  NATURALNIE! – razem po borowiacku</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organizacje pozarządowe, jednostki sektora finansów publicznych, branża turystyczna</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gridSpan="2">
                  <a:txBody>
                    <a:bodyPr/>
                    <a:lstStyle/>
                    <a:p>
                      <a:pPr algn="ctr" fontAlgn="ctr"/>
                      <a:r>
                        <a:rPr lang="pl-PL" sz="1600" b="1" u="none" strike="noStrike" dirty="0">
                          <a:effectLst/>
                          <a:latin typeface="Arial" panose="020B0604020202020204" pitchFamily="34" charset="0"/>
                          <a:cs typeface="Arial" panose="020B0604020202020204" pitchFamily="34" charset="0"/>
                        </a:rPr>
                        <a:t>projekt grantowy</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pPr algn="ctr" fontAlgn="ctr"/>
                      <a:endParaRPr lang="pl-PL" sz="12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600" b="1" u="none" strike="noStrike" dirty="0">
                          <a:effectLst/>
                          <a:latin typeface="Arial" panose="020B0604020202020204" pitchFamily="34" charset="0"/>
                          <a:cs typeface="Arial" panose="020B0604020202020204" pitchFamily="34" charset="0"/>
                        </a:rPr>
                        <a:t>12 grantów:</a:t>
                      </a:r>
                    </a:p>
                    <a:p>
                      <a:pPr algn="l" fontAlgn="ctr"/>
                      <a:r>
                        <a:rPr lang="pl-PL" sz="1600" b="1" u="none" strike="noStrike" dirty="0">
                          <a:effectLst/>
                          <a:latin typeface="Arial" panose="020B0604020202020204" pitchFamily="34" charset="0"/>
                          <a:cs typeface="Arial" panose="020B0604020202020204" pitchFamily="34" charset="0"/>
                        </a:rPr>
                        <a:t> - 6 na integrację branży turystycznej; </a:t>
                      </a:r>
                    </a:p>
                    <a:p>
                      <a:pPr algn="l" fontAlgn="ctr"/>
                      <a:r>
                        <a:rPr lang="pl-PL" sz="1600" b="1" u="none" strike="noStrike" dirty="0">
                          <a:effectLst/>
                          <a:latin typeface="Arial" panose="020B0604020202020204" pitchFamily="34" charset="0"/>
                          <a:cs typeface="Arial" panose="020B0604020202020204" pitchFamily="34" charset="0"/>
                        </a:rPr>
                        <a:t>- 6 na zachowanie lokalnego dziedzictwa</a:t>
                      </a:r>
                      <a:endParaRPr lang="pl-PL" sz="16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3269386729"/>
                  </a:ext>
                </a:extLst>
              </a:tr>
            </a:tbl>
          </a:graphicData>
        </a:graphic>
      </p:graphicFrame>
    </p:spTree>
    <p:extLst>
      <p:ext uri="{BB962C8B-B14F-4D97-AF65-F5344CB8AC3E}">
        <p14:creationId xmlns:p14="http://schemas.microsoft.com/office/powerpoint/2010/main" val="400626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AD536C9A-302A-C0DD-2F1F-0C1ECAE11185}"/>
              </a:ext>
            </a:extLst>
          </p:cNvPr>
          <p:cNvSpPr txBox="1"/>
          <p:nvPr/>
        </p:nvSpPr>
        <p:spPr>
          <a:xfrm>
            <a:off x="3172825" y="5209605"/>
            <a:ext cx="7020560" cy="830997"/>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Spotkania </a:t>
            </a:r>
            <a:r>
              <a:rPr lang="pl-PL" sz="2400" b="1" dirty="0" err="1">
                <a:solidFill>
                  <a:srgbClr val="C00000"/>
                </a:solidFill>
                <a:latin typeface="Arial Narrow" panose="020B0606020202030204" pitchFamily="34" charset="0"/>
              </a:rPr>
              <a:t>informacyjno</a:t>
            </a:r>
            <a:r>
              <a:rPr lang="pl-PL" sz="2400" b="1" dirty="0">
                <a:solidFill>
                  <a:srgbClr val="C00000"/>
                </a:solidFill>
                <a:latin typeface="Arial Narrow" panose="020B0606020202030204" pitchFamily="34" charset="0"/>
              </a:rPr>
              <a:t> – konsultacyjne </a:t>
            </a:r>
          </a:p>
          <a:p>
            <a:pPr algn="ctr"/>
            <a:r>
              <a:rPr lang="pl-PL" sz="2400" b="1" dirty="0">
                <a:solidFill>
                  <a:srgbClr val="C00000"/>
                </a:solidFill>
                <a:latin typeface="Arial Narrow" panose="020B0606020202030204" pitchFamily="34" charset="0"/>
              </a:rPr>
              <a:t>w gminach (wrzesień – październik 2022r.)</a:t>
            </a:r>
          </a:p>
        </p:txBody>
      </p:sp>
      <p:pic>
        <p:nvPicPr>
          <p:cNvPr id="4" name="Obraz 3">
            <a:extLst>
              <a:ext uri="{FF2B5EF4-FFF2-40B4-BE49-F238E27FC236}">
                <a16:creationId xmlns:a16="http://schemas.microsoft.com/office/drawing/2014/main" id="{D8F2846E-2659-DCD0-2917-16E5AE4C34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171" y="1933137"/>
            <a:ext cx="2809491" cy="2110544"/>
          </a:xfrm>
          <a:prstGeom prst="rect">
            <a:avLst/>
          </a:prstGeom>
        </p:spPr>
      </p:pic>
      <p:pic>
        <p:nvPicPr>
          <p:cNvPr id="6" name="Obraz 5">
            <a:extLst>
              <a:ext uri="{FF2B5EF4-FFF2-40B4-BE49-F238E27FC236}">
                <a16:creationId xmlns:a16="http://schemas.microsoft.com/office/drawing/2014/main" id="{0D02A5A2-1811-BF9D-62DB-DD916FE05486}"/>
              </a:ext>
            </a:extLst>
          </p:cNvPr>
          <p:cNvPicPr>
            <a:picLocks noChangeAspect="1"/>
          </p:cNvPicPr>
          <p:nvPr/>
        </p:nvPicPr>
        <p:blipFill rotWithShape="1">
          <a:blip r:embed="rId5">
            <a:extLst>
              <a:ext uri="{28A0092B-C50C-407E-A947-70E740481C1C}">
                <a14:useLocalDpi xmlns:a14="http://schemas.microsoft.com/office/drawing/2010/main" val="0"/>
              </a:ext>
            </a:extLst>
          </a:blip>
          <a:srcRect l="18334" t="19882" r="25110" b="18222"/>
          <a:stretch/>
        </p:blipFill>
        <p:spPr>
          <a:xfrm>
            <a:off x="3308107" y="1933137"/>
            <a:ext cx="2611426" cy="2143483"/>
          </a:xfrm>
          <a:prstGeom prst="rect">
            <a:avLst/>
          </a:prstGeom>
        </p:spPr>
      </p:pic>
      <p:pic>
        <p:nvPicPr>
          <p:cNvPr id="9" name="Obraz 8">
            <a:extLst>
              <a:ext uri="{FF2B5EF4-FFF2-40B4-BE49-F238E27FC236}">
                <a16:creationId xmlns:a16="http://schemas.microsoft.com/office/drawing/2014/main" id="{4B87B2E6-9954-96C5-8DF2-9F4C85D370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72425" y="1921669"/>
            <a:ext cx="2873267" cy="2154951"/>
          </a:xfrm>
          <a:prstGeom prst="rect">
            <a:avLst/>
          </a:prstGeom>
        </p:spPr>
      </p:pic>
      <p:pic>
        <p:nvPicPr>
          <p:cNvPr id="11" name="Obraz 10">
            <a:extLst>
              <a:ext uri="{FF2B5EF4-FFF2-40B4-BE49-F238E27FC236}">
                <a16:creationId xmlns:a16="http://schemas.microsoft.com/office/drawing/2014/main" id="{B4A83938-1E4D-EBD4-E51D-B29F18164F9E}"/>
              </a:ext>
            </a:extLst>
          </p:cNvPr>
          <p:cNvPicPr>
            <a:picLocks noChangeAspect="1"/>
          </p:cNvPicPr>
          <p:nvPr/>
        </p:nvPicPr>
        <p:blipFill rotWithShape="1">
          <a:blip r:embed="rId7">
            <a:extLst>
              <a:ext uri="{28A0092B-C50C-407E-A947-70E740481C1C}">
                <a14:useLocalDpi xmlns:a14="http://schemas.microsoft.com/office/drawing/2010/main" val="0"/>
              </a:ext>
            </a:extLst>
          </a:blip>
          <a:srcRect t="36041" b="6105"/>
          <a:stretch/>
        </p:blipFill>
        <p:spPr>
          <a:xfrm>
            <a:off x="0" y="4935764"/>
            <a:ext cx="3746135" cy="1625473"/>
          </a:xfrm>
          <a:prstGeom prst="rect">
            <a:avLst/>
          </a:prstGeom>
        </p:spPr>
      </p:pic>
      <p:pic>
        <p:nvPicPr>
          <p:cNvPr id="15" name="Obraz 14">
            <a:extLst>
              <a:ext uri="{FF2B5EF4-FFF2-40B4-BE49-F238E27FC236}">
                <a16:creationId xmlns:a16="http://schemas.microsoft.com/office/drawing/2014/main" id="{934505AE-5215-32C5-628B-5E5AA64F59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9374" y="1933137"/>
            <a:ext cx="2873266" cy="2154950"/>
          </a:xfrm>
          <a:prstGeom prst="rect">
            <a:avLst/>
          </a:prstGeom>
        </p:spPr>
      </p:pic>
      <p:pic>
        <p:nvPicPr>
          <p:cNvPr id="17" name="Obraz 16">
            <a:extLst>
              <a:ext uri="{FF2B5EF4-FFF2-40B4-BE49-F238E27FC236}">
                <a16:creationId xmlns:a16="http://schemas.microsoft.com/office/drawing/2014/main" id="{0085E7AE-5A19-32DC-EFBF-6E1D76E6EB54}"/>
              </a:ext>
            </a:extLst>
          </p:cNvPr>
          <p:cNvPicPr>
            <a:picLocks noChangeAspect="1"/>
          </p:cNvPicPr>
          <p:nvPr/>
        </p:nvPicPr>
        <p:blipFill rotWithShape="1">
          <a:blip r:embed="rId9">
            <a:extLst>
              <a:ext uri="{28A0092B-C50C-407E-A947-70E740481C1C}">
                <a14:useLocalDpi xmlns:a14="http://schemas.microsoft.com/office/drawing/2010/main" val="0"/>
              </a:ext>
            </a:extLst>
          </a:blip>
          <a:srcRect t="14833"/>
          <a:stretch/>
        </p:blipFill>
        <p:spPr>
          <a:xfrm>
            <a:off x="9814932" y="4511040"/>
            <a:ext cx="1962150" cy="2228128"/>
          </a:xfrm>
          <a:prstGeom prst="rect">
            <a:avLst/>
          </a:prstGeom>
        </p:spPr>
      </p:pic>
      <p:sp>
        <p:nvSpPr>
          <p:cNvPr id="14" name="Rectangle 2">
            <a:extLst>
              <a:ext uri="{FF2B5EF4-FFF2-40B4-BE49-F238E27FC236}">
                <a16:creationId xmlns:a16="http://schemas.microsoft.com/office/drawing/2014/main" id="{D200FC20-6FD6-F246-D7A2-DFFFC0BC4EC5}"/>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419141585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3B71B18-D69B-0FCE-019A-AD8CEB41334A}"/>
              </a:ext>
            </a:extLst>
          </p:cNvPr>
          <p:cNvSpPr>
            <a:spLocks noGrp="1"/>
          </p:cNvSpPr>
          <p:nvPr>
            <p:ph type="title"/>
          </p:nvPr>
        </p:nvSpPr>
        <p:spPr/>
        <p:txBody>
          <a:bodyPr/>
          <a:lstStyle/>
          <a:p>
            <a:endParaRPr lang="pl-PL"/>
          </a:p>
        </p:txBody>
      </p:sp>
      <p:graphicFrame>
        <p:nvGraphicFramePr>
          <p:cNvPr id="4" name="Symbol zastępczy zawartości 3">
            <a:extLst>
              <a:ext uri="{FF2B5EF4-FFF2-40B4-BE49-F238E27FC236}">
                <a16:creationId xmlns:a16="http://schemas.microsoft.com/office/drawing/2014/main" id="{2E1E643D-0AA6-DC4E-4822-0D45F4350D52}"/>
              </a:ext>
            </a:extLst>
          </p:cNvPr>
          <p:cNvGraphicFramePr>
            <a:graphicFrameLocks noGrp="1"/>
          </p:cNvGraphicFramePr>
          <p:nvPr>
            <p:ph idx="1"/>
            <p:extLst>
              <p:ext uri="{D42A27DB-BD31-4B8C-83A1-F6EECF244321}">
                <p14:modId xmlns:p14="http://schemas.microsoft.com/office/powerpoint/2010/main" val="2766922342"/>
              </p:ext>
            </p:extLst>
          </p:nvPr>
        </p:nvGraphicFramePr>
        <p:xfrm>
          <a:off x="314960" y="731520"/>
          <a:ext cx="11592560" cy="5252720"/>
        </p:xfrm>
        <a:graphic>
          <a:graphicData uri="http://schemas.openxmlformats.org/drawingml/2006/table">
            <a:tbl>
              <a:tblPr>
                <a:tableStyleId>{5C22544A-7EE6-4342-B048-85BDC9FD1C3A}</a:tableStyleId>
              </a:tblPr>
              <a:tblGrid>
                <a:gridCol w="2186278">
                  <a:extLst>
                    <a:ext uri="{9D8B030D-6E8A-4147-A177-3AD203B41FA5}">
                      <a16:colId xmlns:a16="http://schemas.microsoft.com/office/drawing/2014/main" val="1199424128"/>
                    </a:ext>
                  </a:extLst>
                </a:gridCol>
                <a:gridCol w="2794556">
                  <a:extLst>
                    <a:ext uri="{9D8B030D-6E8A-4147-A177-3AD203B41FA5}">
                      <a16:colId xmlns:a16="http://schemas.microsoft.com/office/drawing/2014/main" val="489587396"/>
                    </a:ext>
                  </a:extLst>
                </a:gridCol>
                <a:gridCol w="2415484">
                  <a:extLst>
                    <a:ext uri="{9D8B030D-6E8A-4147-A177-3AD203B41FA5}">
                      <a16:colId xmlns:a16="http://schemas.microsoft.com/office/drawing/2014/main" val="3866428474"/>
                    </a:ext>
                  </a:extLst>
                </a:gridCol>
                <a:gridCol w="1674971">
                  <a:extLst>
                    <a:ext uri="{9D8B030D-6E8A-4147-A177-3AD203B41FA5}">
                      <a16:colId xmlns:a16="http://schemas.microsoft.com/office/drawing/2014/main" val="1584825226"/>
                    </a:ext>
                  </a:extLst>
                </a:gridCol>
                <a:gridCol w="2521271">
                  <a:extLst>
                    <a:ext uri="{9D8B030D-6E8A-4147-A177-3AD203B41FA5}">
                      <a16:colId xmlns:a16="http://schemas.microsoft.com/office/drawing/2014/main" val="656734657"/>
                    </a:ext>
                  </a:extLst>
                </a:gridCol>
              </a:tblGrid>
              <a:tr h="1014930">
                <a:tc gridSpan="4">
                  <a:txBody>
                    <a:bodyPr/>
                    <a:lstStyle/>
                    <a:p>
                      <a:pPr algn="ctr" fontAlgn="ctr"/>
                      <a:r>
                        <a:rPr lang="pl-PL" sz="1400" b="1" u="none" strike="noStrike" dirty="0">
                          <a:effectLst/>
                          <a:latin typeface="Arial" panose="020B0604020202020204" pitchFamily="34" charset="0"/>
                          <a:cs typeface="Arial" panose="020B0604020202020204" pitchFamily="34" charset="0"/>
                        </a:rPr>
                        <a:t>C.2 Rozwój aktywności społecznej i gospodarczej mieszkańców obszaru LSR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l" fontAlgn="ctr"/>
                      <a:endParaRPr lang="pl-PL"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2557351002"/>
                  </a:ext>
                </a:extLst>
              </a:tr>
              <a:tr h="2169188">
                <a:tc>
                  <a:txBody>
                    <a:bodyPr/>
                    <a:lstStyle/>
                    <a:p>
                      <a:pPr algn="ctr" fontAlgn="ctr"/>
                      <a:r>
                        <a:rPr lang="pl-PL" sz="1400" b="1" u="none" strike="noStrike" dirty="0">
                          <a:effectLst/>
                          <a:latin typeface="Arial" panose="020B0604020202020204" pitchFamily="34" charset="0"/>
                          <a:cs typeface="Arial" panose="020B0604020202020204" pitchFamily="34" charset="0"/>
                        </a:rPr>
                        <a:t>362 666 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P.2.1 BOROWIACKIE INTERESY</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osoby fizyczne nieprowadzące działalności gospodarczej, mikro i mali przedsiębiorcy, rolnicy i domownicy rolników</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dirty="0">
                          <a:effectLst/>
                          <a:latin typeface="Arial" panose="020B0604020202020204" pitchFamily="34" charset="0"/>
                          <a:cs typeface="Arial" panose="020B0604020202020204" pitchFamily="34" charset="0"/>
                        </a:rPr>
                        <a:t>konkurs</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8 dotacji wspierających przedsiębiorcze postawy mieszkańców</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703620494"/>
                  </a:ext>
                </a:extLst>
              </a:tr>
              <a:tr h="2068602">
                <a:tc>
                  <a:txBody>
                    <a:bodyPr/>
                    <a:lstStyle/>
                    <a:p>
                      <a:pPr algn="ctr" fontAlgn="ctr"/>
                      <a:r>
                        <a:rPr lang="pl-PL" sz="1400" b="1" u="none" strike="noStrike" dirty="0">
                          <a:effectLst/>
                          <a:latin typeface="Arial" panose="020B0604020202020204" pitchFamily="34" charset="0"/>
                          <a:cs typeface="Arial" panose="020B0604020202020204" pitchFamily="34" charset="0"/>
                        </a:rPr>
                        <a:t>111 000 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P.2.2. AKTYWNI BOROWIACY</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lokalni liderzy, w tym sołtysi, organizacje pozarządowe (w tym KGW i OSP), ludzie młodzi, kobiety</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dirty="0">
                          <a:effectLst/>
                          <a:latin typeface="Arial" panose="020B0604020202020204" pitchFamily="34" charset="0"/>
                          <a:cs typeface="Arial" panose="020B0604020202020204" pitchFamily="34" charset="0"/>
                        </a:rPr>
                        <a:t>projekt grantowy, operacja własna</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12 grantów: </a:t>
                      </a:r>
                    </a:p>
                    <a:p>
                      <a:pPr algn="l" fontAlgn="ctr"/>
                      <a:r>
                        <a:rPr lang="pl-PL" sz="1400" b="1" u="none" strike="noStrike" dirty="0">
                          <a:effectLst/>
                          <a:latin typeface="Arial" panose="020B0604020202020204" pitchFamily="34" charset="0"/>
                          <a:cs typeface="Arial" panose="020B0604020202020204" pitchFamily="34" charset="0"/>
                        </a:rPr>
                        <a:t>-  6 dla liderów lokalnych - sieciowanie organizacji; </a:t>
                      </a:r>
                    </a:p>
                    <a:p>
                      <a:pPr algn="l" fontAlgn="ctr"/>
                      <a:r>
                        <a:rPr lang="pl-PL" sz="1400" b="1" u="none" strike="noStrike" dirty="0">
                          <a:effectLst/>
                          <a:latin typeface="Arial" panose="020B0604020202020204" pitchFamily="34" charset="0"/>
                          <a:cs typeface="Arial" panose="020B0604020202020204" pitchFamily="34" charset="0"/>
                        </a:rPr>
                        <a:t>- 6 dla ludzi młodych, </a:t>
                      </a:r>
                    </a:p>
                    <a:p>
                      <a:pPr algn="l" fontAlgn="ctr"/>
                      <a:endParaRPr lang="pl-PL" sz="1400" b="1" u="none" strike="noStrike" dirty="0">
                        <a:effectLst/>
                        <a:latin typeface="Arial" panose="020B0604020202020204" pitchFamily="34" charset="0"/>
                        <a:cs typeface="Arial" panose="020B0604020202020204" pitchFamily="34" charset="0"/>
                      </a:endParaRPr>
                    </a:p>
                    <a:p>
                      <a:pPr algn="l" fontAlgn="ctr"/>
                      <a:r>
                        <a:rPr lang="pl-PL" sz="1400" b="1" u="none" strike="noStrike" dirty="0">
                          <a:effectLst/>
                          <a:latin typeface="Arial" panose="020B0604020202020204" pitchFamily="34" charset="0"/>
                          <a:cs typeface="Arial" panose="020B0604020202020204" pitchFamily="34" charset="0"/>
                        </a:rPr>
                        <a:t>1 operacja własna (dla kobiet)</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53978408"/>
                  </a:ext>
                </a:extLst>
              </a:tr>
            </a:tbl>
          </a:graphicData>
        </a:graphic>
      </p:graphicFrame>
    </p:spTree>
    <p:extLst>
      <p:ext uri="{BB962C8B-B14F-4D97-AF65-F5344CB8AC3E}">
        <p14:creationId xmlns:p14="http://schemas.microsoft.com/office/powerpoint/2010/main" val="19800598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C95AFAD-A91A-BC86-C1ED-389A567F2A64}"/>
              </a:ext>
            </a:extLst>
          </p:cNvPr>
          <p:cNvSpPr>
            <a:spLocks noGrp="1"/>
          </p:cNvSpPr>
          <p:nvPr>
            <p:ph type="title"/>
          </p:nvPr>
        </p:nvSpPr>
        <p:spPr/>
        <p:txBody>
          <a:bodyPr/>
          <a:lstStyle/>
          <a:p>
            <a:endParaRPr lang="pl-PL" dirty="0"/>
          </a:p>
        </p:txBody>
      </p:sp>
      <p:graphicFrame>
        <p:nvGraphicFramePr>
          <p:cNvPr id="4" name="Symbol zastępczy zawartości 3">
            <a:extLst>
              <a:ext uri="{FF2B5EF4-FFF2-40B4-BE49-F238E27FC236}">
                <a16:creationId xmlns:a16="http://schemas.microsoft.com/office/drawing/2014/main" id="{5266954F-4C3A-C306-2E55-776AE673FE6E}"/>
              </a:ext>
            </a:extLst>
          </p:cNvPr>
          <p:cNvGraphicFramePr>
            <a:graphicFrameLocks noGrp="1"/>
          </p:cNvGraphicFramePr>
          <p:nvPr>
            <p:ph idx="1"/>
            <p:extLst>
              <p:ext uri="{D42A27DB-BD31-4B8C-83A1-F6EECF244321}">
                <p14:modId xmlns:p14="http://schemas.microsoft.com/office/powerpoint/2010/main" val="3033573795"/>
              </p:ext>
            </p:extLst>
          </p:nvPr>
        </p:nvGraphicFramePr>
        <p:xfrm>
          <a:off x="629920" y="365125"/>
          <a:ext cx="11429999" cy="6110867"/>
        </p:xfrm>
        <a:graphic>
          <a:graphicData uri="http://schemas.openxmlformats.org/drawingml/2006/table">
            <a:tbl>
              <a:tblPr>
                <a:tableStyleId>{5C22544A-7EE6-4342-B048-85BDC9FD1C3A}</a:tableStyleId>
              </a:tblPr>
              <a:tblGrid>
                <a:gridCol w="2155620">
                  <a:extLst>
                    <a:ext uri="{9D8B030D-6E8A-4147-A177-3AD203B41FA5}">
                      <a16:colId xmlns:a16="http://schemas.microsoft.com/office/drawing/2014/main" val="4159586842"/>
                    </a:ext>
                  </a:extLst>
                </a:gridCol>
                <a:gridCol w="2755368">
                  <a:extLst>
                    <a:ext uri="{9D8B030D-6E8A-4147-A177-3AD203B41FA5}">
                      <a16:colId xmlns:a16="http://schemas.microsoft.com/office/drawing/2014/main" val="3913153919"/>
                    </a:ext>
                  </a:extLst>
                </a:gridCol>
                <a:gridCol w="2381613">
                  <a:extLst>
                    <a:ext uri="{9D8B030D-6E8A-4147-A177-3AD203B41FA5}">
                      <a16:colId xmlns:a16="http://schemas.microsoft.com/office/drawing/2014/main" val="2562879769"/>
                    </a:ext>
                  </a:extLst>
                </a:gridCol>
                <a:gridCol w="1651483">
                  <a:extLst>
                    <a:ext uri="{9D8B030D-6E8A-4147-A177-3AD203B41FA5}">
                      <a16:colId xmlns:a16="http://schemas.microsoft.com/office/drawing/2014/main" val="1273194077"/>
                    </a:ext>
                  </a:extLst>
                </a:gridCol>
                <a:gridCol w="2485915">
                  <a:extLst>
                    <a:ext uri="{9D8B030D-6E8A-4147-A177-3AD203B41FA5}">
                      <a16:colId xmlns:a16="http://schemas.microsoft.com/office/drawing/2014/main" val="1345845390"/>
                    </a:ext>
                  </a:extLst>
                </a:gridCol>
              </a:tblGrid>
              <a:tr h="547214">
                <a:tc gridSpan="4">
                  <a:txBody>
                    <a:bodyPr/>
                    <a:lstStyle/>
                    <a:p>
                      <a:pPr algn="ctr" fontAlgn="ctr"/>
                      <a:r>
                        <a:rPr lang="pl-PL" sz="1400" b="1" u="none" strike="noStrike" dirty="0">
                          <a:effectLst/>
                          <a:latin typeface="Arial" panose="020B0604020202020204" pitchFamily="34" charset="0"/>
                          <a:cs typeface="Arial" panose="020B0604020202020204" pitchFamily="34" charset="0"/>
                        </a:rPr>
                        <a:t>C.3 Zwiększenie zaangażowania mieszkańców w działania na rzecz włączenia społecznego</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hMerge="1">
                  <a:txBody>
                    <a:bodyPr/>
                    <a:lstStyle/>
                    <a:p>
                      <a:endParaRPr lang="pl-PL"/>
                    </a:p>
                  </a:txBody>
                  <a:tcPr/>
                </a:tc>
                <a:tc hMerge="1">
                  <a:txBody>
                    <a:bodyPr/>
                    <a:lstStyle/>
                    <a:p>
                      <a:endParaRPr lang="pl-PL"/>
                    </a:p>
                  </a:txBody>
                  <a:tcPr/>
                </a:tc>
                <a:tc hMerge="1">
                  <a:txBody>
                    <a:bodyPr/>
                    <a:lstStyle/>
                    <a:p>
                      <a:endParaRPr lang="pl-PL"/>
                    </a:p>
                  </a:txBody>
                  <a:tcPr/>
                </a:tc>
                <a:tc>
                  <a:txBody>
                    <a:bodyPr/>
                    <a:lstStyle/>
                    <a:p>
                      <a:pPr algn="l" fontAlgn="ctr"/>
                      <a:endParaRPr lang="pl-PL"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extLst>
                  <a:ext uri="{0D108BD9-81ED-4DB2-BD59-A6C34878D82A}">
                    <a16:rowId xmlns:a16="http://schemas.microsoft.com/office/drawing/2014/main" val="1181734404"/>
                  </a:ext>
                </a:extLst>
              </a:tr>
              <a:tr h="1551552">
                <a:tc>
                  <a:txBody>
                    <a:bodyPr/>
                    <a:lstStyle/>
                    <a:p>
                      <a:pPr algn="ctr" fontAlgn="ctr"/>
                      <a:r>
                        <a:rPr lang="pl-PL" sz="1400" b="1" u="none" strike="noStrike" dirty="0">
                          <a:effectLst/>
                          <a:latin typeface="Arial" panose="020B0604020202020204" pitchFamily="34" charset="0"/>
                          <a:cs typeface="Arial" panose="020B0604020202020204" pitchFamily="34" charset="0"/>
                        </a:rPr>
                        <a:t>111 110 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P.3.1 DYCHT RÓWNI</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wszyscy mieszkańcy (osoby dorosłe) obszaru objętego lokalną strategią rozwoju</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a:effectLst/>
                          <a:latin typeface="Arial" panose="020B0604020202020204" pitchFamily="34" charset="0"/>
                          <a:cs typeface="Arial" panose="020B0604020202020204" pitchFamily="34" charset="0"/>
                        </a:rPr>
                        <a:t>projekt grantowy</a:t>
                      </a:r>
                      <a:endParaRPr lang="pl-PL"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5 grantów</a:t>
                      </a:r>
                    </a:p>
                    <a:p>
                      <a:pPr algn="l" fontAlgn="ctr"/>
                      <a:endParaRPr lang="pl-PL" sz="1200" b="1" i="1" u="none" strike="noStrike" dirty="0">
                        <a:solidFill>
                          <a:srgbClr val="000000"/>
                        </a:solidFill>
                        <a:effectLst/>
                        <a:latin typeface="Arial" panose="020B0604020202020204" pitchFamily="34" charset="0"/>
                        <a:cs typeface="Arial" panose="020B0604020202020204" pitchFamily="34" charset="0"/>
                      </a:endParaRPr>
                    </a:p>
                    <a:p>
                      <a:pPr algn="l" fontAlgn="ctr"/>
                      <a:r>
                        <a:rPr lang="pl-PL" sz="1200" b="1" i="1" u="none" strike="noStrike" dirty="0">
                          <a:solidFill>
                            <a:srgbClr val="000000"/>
                          </a:solidFill>
                          <a:effectLst/>
                          <a:latin typeface="Arial" panose="020B0604020202020204" pitchFamily="34" charset="0"/>
                          <a:cs typeface="Arial" panose="020B0604020202020204" pitchFamily="34" charset="0"/>
                        </a:rPr>
                        <a:t>min. 90 osób objętych wsparciem w zakresie równości kobiet i mężczyzn.</a:t>
                      </a:r>
                    </a:p>
                  </a:txBody>
                  <a:tcPr marL="6350" marR="6350" marT="6350" marB="0" anchor="ctr"/>
                </a:tc>
                <a:extLst>
                  <a:ext uri="{0D108BD9-81ED-4DB2-BD59-A6C34878D82A}">
                    <a16:rowId xmlns:a16="http://schemas.microsoft.com/office/drawing/2014/main" val="2954152584"/>
                  </a:ext>
                </a:extLst>
              </a:tr>
              <a:tr h="1481122">
                <a:tc>
                  <a:txBody>
                    <a:bodyPr/>
                    <a:lstStyle/>
                    <a:p>
                      <a:pPr algn="ctr" fontAlgn="ctr"/>
                      <a:r>
                        <a:rPr lang="pl-PL" sz="1400" b="1" u="none" strike="noStrike" dirty="0">
                          <a:effectLst/>
                          <a:latin typeface="Arial" panose="020B0604020202020204" pitchFamily="34" charset="0"/>
                          <a:cs typeface="Arial" panose="020B0604020202020204" pitchFamily="34" charset="0"/>
                        </a:rPr>
                        <a:t>444 440 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P.3.2 NASZE GZUBY </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dzieci i młodzież uczące się w wieku od 6 do 24 lat z obszaru objętego lokalną strategią rozwoju</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a:effectLst/>
                          <a:latin typeface="Arial" panose="020B0604020202020204" pitchFamily="34" charset="0"/>
                          <a:cs typeface="Arial" panose="020B0604020202020204" pitchFamily="34" charset="0"/>
                        </a:rPr>
                        <a:t>projekt grantowy</a:t>
                      </a:r>
                      <a:endParaRPr lang="pl-PL" sz="1400" b="1" i="0" u="none" strike="noStrike">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19 grantów</a:t>
                      </a:r>
                    </a:p>
                    <a:p>
                      <a:pPr algn="l" fontAlgn="ctr"/>
                      <a:endParaRPr lang="pl-PL" sz="1400" b="1" i="0" u="none" strike="noStrike" dirty="0">
                        <a:solidFill>
                          <a:srgbClr val="000000"/>
                        </a:solidFill>
                        <a:effectLst/>
                        <a:latin typeface="Arial" panose="020B0604020202020204" pitchFamily="34" charset="0"/>
                        <a:cs typeface="Arial" panose="020B0604020202020204" pitchFamily="34" charset="0"/>
                      </a:endParaRPr>
                    </a:p>
                    <a:p>
                      <a:pPr algn="l" fontAlgn="ctr"/>
                      <a:r>
                        <a:rPr lang="pl-PL" sz="1200" b="1" i="0" u="none" strike="noStrike" dirty="0">
                          <a:solidFill>
                            <a:srgbClr val="000000"/>
                          </a:solidFill>
                          <a:effectLst/>
                          <a:latin typeface="Arial" panose="020B0604020202020204" pitchFamily="34" charset="0"/>
                          <a:cs typeface="Arial" panose="020B0604020202020204" pitchFamily="34" charset="0"/>
                        </a:rPr>
                        <a:t>min. 300 osób</a:t>
                      </a:r>
                    </a:p>
                  </a:txBody>
                  <a:tcPr marL="6350" marR="6350" marT="6350" marB="0" anchor="ctr"/>
                </a:tc>
                <a:extLst>
                  <a:ext uri="{0D108BD9-81ED-4DB2-BD59-A6C34878D82A}">
                    <a16:rowId xmlns:a16="http://schemas.microsoft.com/office/drawing/2014/main" val="2364894191"/>
                  </a:ext>
                </a:extLst>
              </a:tr>
              <a:tr h="1240448">
                <a:tc>
                  <a:txBody>
                    <a:bodyPr/>
                    <a:lstStyle/>
                    <a:p>
                      <a:pPr algn="ctr" fontAlgn="ctr"/>
                      <a:r>
                        <a:rPr lang="pl-PL" sz="1400" b="1" u="none" strike="noStrike" dirty="0">
                          <a:effectLst/>
                          <a:latin typeface="Arial" panose="020B0604020202020204" pitchFamily="34" charset="0"/>
                          <a:cs typeface="Arial" panose="020B0604020202020204" pitchFamily="34" charset="0"/>
                        </a:rPr>
                        <a:t>555 550 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P.3.3 BOROWIACKIE LOWE</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wszyscy mieszkańcy (osoby dorosłe) obszaru objętego lokalną strategią rozwoju</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dirty="0">
                          <a:effectLst/>
                          <a:latin typeface="Arial" panose="020B0604020202020204" pitchFamily="34" charset="0"/>
                          <a:cs typeface="Arial" panose="020B0604020202020204" pitchFamily="34" charset="0"/>
                        </a:rPr>
                        <a:t>projekt grantowy</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10 grantów</a:t>
                      </a:r>
                    </a:p>
                    <a:p>
                      <a:pPr algn="l" fontAlgn="ctr"/>
                      <a:endParaRPr lang="pl-PL" sz="1400" b="1" i="0" u="none" strike="noStrike" dirty="0">
                        <a:solidFill>
                          <a:srgbClr val="000000"/>
                        </a:solidFill>
                        <a:effectLst/>
                        <a:latin typeface="Arial" panose="020B0604020202020204" pitchFamily="34" charset="0"/>
                        <a:cs typeface="Arial" panose="020B0604020202020204" pitchFamily="34" charset="0"/>
                      </a:endParaRPr>
                    </a:p>
                    <a:p>
                      <a:pPr algn="l" fontAlgn="ctr"/>
                      <a:r>
                        <a:rPr lang="pl-PL" sz="1200" b="1" i="0" u="none" strike="noStrike" dirty="0">
                          <a:solidFill>
                            <a:srgbClr val="000000"/>
                          </a:solidFill>
                          <a:effectLst/>
                          <a:latin typeface="Arial" panose="020B0604020202020204" pitchFamily="34" charset="0"/>
                          <a:cs typeface="Arial" panose="020B0604020202020204" pitchFamily="34" charset="0"/>
                        </a:rPr>
                        <a:t>min. 2000 osób</a:t>
                      </a:r>
                    </a:p>
                  </a:txBody>
                  <a:tcPr marL="6350" marR="6350" marT="6350" marB="0" anchor="ctr"/>
                </a:tc>
                <a:extLst>
                  <a:ext uri="{0D108BD9-81ED-4DB2-BD59-A6C34878D82A}">
                    <a16:rowId xmlns:a16="http://schemas.microsoft.com/office/drawing/2014/main" val="4291423188"/>
                  </a:ext>
                </a:extLst>
              </a:tr>
              <a:tr h="1290531">
                <a:tc>
                  <a:txBody>
                    <a:bodyPr/>
                    <a:lstStyle/>
                    <a:p>
                      <a:pPr algn="ctr" fontAlgn="ctr"/>
                      <a:r>
                        <a:rPr lang="pl-PL" sz="1400" b="1" i="0" u="none" strike="noStrike" dirty="0">
                          <a:solidFill>
                            <a:srgbClr val="000000"/>
                          </a:solidFill>
                          <a:effectLst/>
                          <a:latin typeface="Arial" panose="020B0604020202020204" pitchFamily="34" charset="0"/>
                          <a:cs typeface="Arial" panose="020B0604020202020204" pitchFamily="34" charset="0"/>
                        </a:rPr>
                        <a:t>679 131 </a:t>
                      </a:r>
                      <a:r>
                        <a:rPr lang="pl-PL" sz="1400" b="1" u="none" strike="noStrike" dirty="0">
                          <a:effectLst/>
                          <a:latin typeface="Arial" panose="020B0604020202020204" pitchFamily="34" charset="0"/>
                          <a:cs typeface="Arial" panose="020B0604020202020204" pitchFamily="34" charset="0"/>
                        </a:rPr>
                        <a:t>EUR</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P.3.4 JESIEŃ W BORACH</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0" u="none" strike="noStrike" dirty="0">
                          <a:effectLst/>
                          <a:latin typeface="Arial" panose="020B0604020202020204" pitchFamily="34" charset="0"/>
                          <a:cs typeface="Arial" panose="020B0604020202020204" pitchFamily="34" charset="0"/>
                        </a:rPr>
                        <a:t>wszyscy mieszkańcy (powyżej 60 roku życia) obszaru objętego lokalną strategią rozwoju</a:t>
                      </a:r>
                      <a:endParaRPr lang="pl-PL" sz="1400" b="0"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ctr" fontAlgn="ctr"/>
                      <a:r>
                        <a:rPr lang="pl-PL" sz="1400" b="1" u="none" strike="noStrike" dirty="0">
                          <a:effectLst/>
                          <a:latin typeface="Arial" panose="020B0604020202020204" pitchFamily="34" charset="0"/>
                          <a:cs typeface="Arial" panose="020B0604020202020204" pitchFamily="34" charset="0"/>
                        </a:rPr>
                        <a:t>projekt grantowy</a:t>
                      </a:r>
                      <a:endParaRPr lang="pl-PL" sz="1400" b="1" i="0" u="none" strike="noStrike" dirty="0">
                        <a:solidFill>
                          <a:srgbClr val="000000"/>
                        </a:solidFill>
                        <a:effectLst/>
                        <a:latin typeface="Arial" panose="020B0604020202020204" pitchFamily="34" charset="0"/>
                        <a:cs typeface="Arial" panose="020B0604020202020204" pitchFamily="34" charset="0"/>
                      </a:endParaRPr>
                    </a:p>
                  </a:txBody>
                  <a:tcPr marL="6350" marR="6350" marT="6350" marB="0" anchor="ctr"/>
                </a:tc>
                <a:tc>
                  <a:txBody>
                    <a:bodyPr/>
                    <a:lstStyle/>
                    <a:p>
                      <a:pPr algn="l" fontAlgn="ctr"/>
                      <a:r>
                        <a:rPr lang="pl-PL" sz="1400" b="1" u="none" strike="noStrike" dirty="0">
                          <a:effectLst/>
                          <a:latin typeface="Arial" panose="020B0604020202020204" pitchFamily="34" charset="0"/>
                          <a:cs typeface="Arial" panose="020B0604020202020204" pitchFamily="34" charset="0"/>
                        </a:rPr>
                        <a:t>29 grantów</a:t>
                      </a:r>
                    </a:p>
                    <a:p>
                      <a:pPr algn="l" fontAlgn="ctr"/>
                      <a:endParaRPr lang="pl-PL" sz="1400" b="1" u="none" strike="noStrike" dirty="0">
                        <a:effectLst/>
                        <a:latin typeface="Arial" panose="020B0604020202020204" pitchFamily="34" charset="0"/>
                        <a:cs typeface="Arial" panose="020B0604020202020204" pitchFamily="34" charset="0"/>
                      </a:endParaRPr>
                    </a:p>
                    <a:p>
                      <a:pPr algn="l" fontAlgn="ctr"/>
                      <a:r>
                        <a:rPr lang="pl-PL" sz="1400" b="1" i="0" u="none" strike="noStrike" dirty="0">
                          <a:solidFill>
                            <a:srgbClr val="000000"/>
                          </a:solidFill>
                          <a:effectLst/>
                          <a:latin typeface="Arial" panose="020B0604020202020204" pitchFamily="34" charset="0"/>
                          <a:cs typeface="Arial" panose="020B0604020202020204" pitchFamily="34" charset="0"/>
                        </a:rPr>
                        <a:t> </a:t>
                      </a:r>
                      <a:r>
                        <a:rPr lang="pl-PL" sz="1200" b="1" i="0" u="none" strike="noStrike" dirty="0">
                          <a:solidFill>
                            <a:srgbClr val="000000"/>
                          </a:solidFill>
                          <a:effectLst/>
                          <a:latin typeface="Arial" panose="020B0604020202020204" pitchFamily="34" charset="0"/>
                          <a:cs typeface="Arial" panose="020B0604020202020204" pitchFamily="34" charset="0"/>
                        </a:rPr>
                        <a:t>min. 279 osób</a:t>
                      </a:r>
                    </a:p>
                  </a:txBody>
                  <a:tcPr marL="6350" marR="6350" marT="6350" marB="0" anchor="ctr"/>
                </a:tc>
                <a:extLst>
                  <a:ext uri="{0D108BD9-81ED-4DB2-BD59-A6C34878D82A}">
                    <a16:rowId xmlns:a16="http://schemas.microsoft.com/office/drawing/2014/main" val="1326923735"/>
                  </a:ext>
                </a:extLst>
              </a:tr>
            </a:tbl>
          </a:graphicData>
        </a:graphic>
      </p:graphicFrame>
    </p:spTree>
    <p:extLst>
      <p:ext uri="{BB962C8B-B14F-4D97-AF65-F5344CB8AC3E}">
        <p14:creationId xmlns:p14="http://schemas.microsoft.com/office/powerpoint/2010/main" val="407630291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4E9D42-E342-B330-0C79-298660276C57}"/>
              </a:ext>
            </a:extLst>
          </p:cNvPr>
          <p:cNvSpPr>
            <a:spLocks noGrp="1"/>
          </p:cNvSpPr>
          <p:nvPr>
            <p:ph type="title"/>
          </p:nvPr>
        </p:nvSpPr>
        <p:spPr>
          <a:xfrm>
            <a:off x="5966045" y="436150"/>
            <a:ext cx="8911687" cy="1280890"/>
          </a:xfrm>
        </p:spPr>
        <p:txBody>
          <a:bodyPr>
            <a:normAutofit/>
          </a:bodyPr>
          <a:lstStyle/>
          <a:p>
            <a:endParaRPr lang="pl-PL" dirty="0">
              <a:solidFill>
                <a:srgbClr val="C00000"/>
              </a:solidFill>
            </a:endParaRPr>
          </a:p>
        </p:txBody>
      </p:sp>
      <p:sp>
        <p:nvSpPr>
          <p:cNvPr id="3" name="Symbol zastępczy zawartości 2">
            <a:extLst>
              <a:ext uri="{FF2B5EF4-FFF2-40B4-BE49-F238E27FC236}">
                <a16:creationId xmlns:a16="http://schemas.microsoft.com/office/drawing/2014/main" id="{B5C8A838-E1A1-8218-5F47-BA38DA1C0B16}"/>
              </a:ext>
            </a:extLst>
          </p:cNvPr>
          <p:cNvSpPr>
            <a:spLocks noGrp="1"/>
          </p:cNvSpPr>
          <p:nvPr>
            <p:ph idx="1"/>
          </p:nvPr>
        </p:nvSpPr>
        <p:spPr>
          <a:xfrm>
            <a:off x="3869372" y="2265680"/>
            <a:ext cx="8915400" cy="4378960"/>
          </a:xfrm>
        </p:spPr>
        <p:txBody>
          <a:bodyPr>
            <a:normAutofit/>
          </a:bodyPr>
          <a:lstStyle/>
          <a:p>
            <a:pPr marL="0" indent="0" algn="ctr">
              <a:buNone/>
            </a:pPr>
            <a:r>
              <a:rPr lang="pl-PL" sz="2800" b="1" dirty="0"/>
              <a:t>Biuro </a:t>
            </a:r>
          </a:p>
          <a:p>
            <a:pPr marL="0" indent="0" algn="ctr">
              <a:buNone/>
            </a:pPr>
            <a:r>
              <a:rPr lang="pl-PL" sz="2800" b="1" dirty="0"/>
              <a:t>Partnerstwa LGD Bory Tucholskie</a:t>
            </a:r>
          </a:p>
          <a:p>
            <a:pPr marL="0" indent="0" algn="ctr">
              <a:buNone/>
            </a:pPr>
            <a:endParaRPr lang="pl-PL" sz="2800" b="1" dirty="0"/>
          </a:p>
          <a:p>
            <a:pPr marL="0" indent="0" algn="ctr">
              <a:buNone/>
            </a:pPr>
            <a:r>
              <a:rPr lang="pl-PL" sz="2800" b="1" dirty="0"/>
              <a:t>Tuchola, ul. Kolejowa 4 </a:t>
            </a:r>
          </a:p>
          <a:p>
            <a:pPr marL="0" indent="0" algn="ctr">
              <a:buNone/>
            </a:pPr>
            <a:r>
              <a:rPr lang="pl-PL" sz="2800" b="1" dirty="0"/>
              <a:t>(budynek dworca PKP)</a:t>
            </a:r>
          </a:p>
          <a:p>
            <a:pPr marL="0" indent="0" algn="ctr">
              <a:buNone/>
            </a:pPr>
            <a:r>
              <a:rPr lang="pl-PL" sz="2800" b="1" dirty="0"/>
              <a:t>tel. 52 336 12 13</a:t>
            </a:r>
          </a:p>
          <a:p>
            <a:pPr marL="0" indent="0" algn="ctr">
              <a:buNone/>
            </a:pPr>
            <a:r>
              <a:rPr lang="pl-PL" sz="2800" b="1" dirty="0">
                <a:hlinkClick r:id="rId2"/>
              </a:rPr>
              <a:t>partnerstwo@borytucholskie.pl</a:t>
            </a:r>
            <a:endParaRPr lang="pl-PL" sz="2800" b="1" dirty="0"/>
          </a:p>
          <a:p>
            <a:pPr marL="0" indent="0" algn="ctr">
              <a:buNone/>
            </a:pPr>
            <a:r>
              <a:rPr lang="pl-PL" sz="2800" b="1" dirty="0">
                <a:hlinkClick r:id="rId3"/>
              </a:rPr>
              <a:t>www.partnerstwo.borytucholskie.pl</a:t>
            </a:r>
            <a:endParaRPr lang="pl-PL" sz="2800" b="1" dirty="0"/>
          </a:p>
          <a:p>
            <a:endParaRPr lang="pl-PL" dirty="0"/>
          </a:p>
        </p:txBody>
      </p:sp>
      <p:pic>
        <p:nvPicPr>
          <p:cNvPr id="4" name="Obraz 3">
            <a:extLst>
              <a:ext uri="{FF2B5EF4-FFF2-40B4-BE49-F238E27FC236}">
                <a16:creationId xmlns:a16="http://schemas.microsoft.com/office/drawing/2014/main" id="{A73CB4F3-8FF3-91BB-DC70-9BE5F52ACB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spTree>
    <p:extLst>
      <p:ext uri="{BB962C8B-B14F-4D97-AF65-F5344CB8AC3E}">
        <p14:creationId xmlns:p14="http://schemas.microsoft.com/office/powerpoint/2010/main" val="23805771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B9570748-3BCE-46B8-8871-EA5DD1B830B4}"/>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5485106" y="5920805"/>
            <a:ext cx="7020560" cy="461665"/>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Spotkanie dotyczące LOWE – 27.03.2023</a:t>
            </a:r>
          </a:p>
        </p:txBody>
      </p:sp>
      <p:pic>
        <p:nvPicPr>
          <p:cNvPr id="5" name="Obraz 4">
            <a:extLst>
              <a:ext uri="{FF2B5EF4-FFF2-40B4-BE49-F238E27FC236}">
                <a16:creationId xmlns:a16="http://schemas.microsoft.com/office/drawing/2014/main" id="{212782F6-A80A-45F5-9824-D54E61E10D8A}"/>
              </a:ext>
            </a:extLst>
          </p:cNvPr>
          <p:cNvPicPr>
            <a:picLocks noChangeAspect="1"/>
          </p:cNvPicPr>
          <p:nvPr/>
        </p:nvPicPr>
        <p:blipFill rotWithShape="1">
          <a:blip r:embed="rId4">
            <a:extLst>
              <a:ext uri="{28A0092B-C50C-407E-A947-70E740481C1C}">
                <a14:useLocalDpi xmlns:a14="http://schemas.microsoft.com/office/drawing/2010/main" val="0"/>
              </a:ext>
            </a:extLst>
          </a:blip>
          <a:srcRect l="2020" t="19882"/>
          <a:stretch/>
        </p:blipFill>
        <p:spPr>
          <a:xfrm>
            <a:off x="5193411" y="1970324"/>
            <a:ext cx="5789350" cy="3550431"/>
          </a:xfrm>
          <a:prstGeom prst="rect">
            <a:avLst/>
          </a:prstGeom>
        </p:spPr>
      </p:pic>
      <p:pic>
        <p:nvPicPr>
          <p:cNvPr id="8" name="Obraz 7">
            <a:extLst>
              <a:ext uri="{FF2B5EF4-FFF2-40B4-BE49-F238E27FC236}">
                <a16:creationId xmlns:a16="http://schemas.microsoft.com/office/drawing/2014/main" id="{C40E7AFE-4711-5E15-7D83-C87B4ED47000}"/>
              </a:ext>
            </a:extLst>
          </p:cNvPr>
          <p:cNvPicPr>
            <a:picLocks noChangeAspect="1"/>
          </p:cNvPicPr>
          <p:nvPr/>
        </p:nvPicPr>
        <p:blipFill rotWithShape="1">
          <a:blip r:embed="rId5">
            <a:extLst>
              <a:ext uri="{28A0092B-C50C-407E-A947-70E740481C1C}">
                <a14:useLocalDpi xmlns:a14="http://schemas.microsoft.com/office/drawing/2010/main" val="0"/>
              </a:ext>
            </a:extLst>
          </a:blip>
          <a:srcRect r="11086" b="9333"/>
          <a:stretch/>
        </p:blipFill>
        <p:spPr>
          <a:xfrm>
            <a:off x="730250" y="1970324"/>
            <a:ext cx="3340281" cy="4541520"/>
          </a:xfrm>
          <a:prstGeom prst="rect">
            <a:avLst/>
          </a:prstGeom>
        </p:spPr>
      </p:pic>
    </p:spTree>
    <p:extLst>
      <p:ext uri="{BB962C8B-B14F-4D97-AF65-F5344CB8AC3E}">
        <p14:creationId xmlns:p14="http://schemas.microsoft.com/office/powerpoint/2010/main" val="1934498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5171440" y="5514405"/>
            <a:ext cx="7020560" cy="830997"/>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Spotkanie dla organizacji pozarządowych</a:t>
            </a:r>
          </a:p>
          <a:p>
            <a:pPr algn="ctr"/>
            <a:r>
              <a:rPr lang="pl-PL" sz="2400" b="1" dirty="0">
                <a:solidFill>
                  <a:srgbClr val="C00000"/>
                </a:solidFill>
                <a:latin typeface="Arial Narrow" panose="020B0606020202030204" pitchFamily="34" charset="0"/>
              </a:rPr>
              <a:t>  – 29.03.2023</a:t>
            </a:r>
          </a:p>
        </p:txBody>
      </p:sp>
      <p:pic>
        <p:nvPicPr>
          <p:cNvPr id="4" name="Obraz 3">
            <a:extLst>
              <a:ext uri="{FF2B5EF4-FFF2-40B4-BE49-F238E27FC236}">
                <a16:creationId xmlns:a16="http://schemas.microsoft.com/office/drawing/2014/main" id="{48975FC7-16E5-731C-1612-E8FAB2C74F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302" y="2377559"/>
            <a:ext cx="5377378" cy="4039591"/>
          </a:xfrm>
          <a:prstGeom prst="rect">
            <a:avLst/>
          </a:prstGeom>
        </p:spPr>
      </p:pic>
      <p:pic>
        <p:nvPicPr>
          <p:cNvPr id="6" name="Obraz 5">
            <a:extLst>
              <a:ext uri="{FF2B5EF4-FFF2-40B4-BE49-F238E27FC236}">
                <a16:creationId xmlns:a16="http://schemas.microsoft.com/office/drawing/2014/main" id="{809F7AAD-8A47-7690-5E77-8346B932B7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7290" y="2202212"/>
            <a:ext cx="2155190" cy="2873586"/>
          </a:xfrm>
          <a:prstGeom prst="rect">
            <a:avLst/>
          </a:prstGeom>
        </p:spPr>
      </p:pic>
      <p:pic>
        <p:nvPicPr>
          <p:cNvPr id="9" name="Obraz 8">
            <a:extLst>
              <a:ext uri="{FF2B5EF4-FFF2-40B4-BE49-F238E27FC236}">
                <a16:creationId xmlns:a16="http://schemas.microsoft.com/office/drawing/2014/main" id="{A622A668-75A6-A51E-B7FC-EE9AE315D2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1720" y="2377559"/>
            <a:ext cx="3171700" cy="2378775"/>
          </a:xfrm>
          <a:prstGeom prst="rect">
            <a:avLst/>
          </a:prstGeom>
        </p:spPr>
      </p:pic>
      <p:sp>
        <p:nvSpPr>
          <p:cNvPr id="8" name="Rectangle 2">
            <a:extLst>
              <a:ext uri="{FF2B5EF4-FFF2-40B4-BE49-F238E27FC236}">
                <a16:creationId xmlns:a16="http://schemas.microsoft.com/office/drawing/2014/main" id="{04CE893C-02A3-680A-D709-2B1DB9E53E3F}"/>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284328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0" y="5863479"/>
            <a:ext cx="7020560" cy="461665"/>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Spotkanie z branżą turystyczną – 11.04.2023</a:t>
            </a:r>
          </a:p>
        </p:txBody>
      </p:sp>
      <p:pic>
        <p:nvPicPr>
          <p:cNvPr id="5" name="Obraz 4">
            <a:extLst>
              <a:ext uri="{FF2B5EF4-FFF2-40B4-BE49-F238E27FC236}">
                <a16:creationId xmlns:a16="http://schemas.microsoft.com/office/drawing/2014/main" id="{1C09C3C6-C128-C629-34D3-D31726DB3D10}"/>
              </a:ext>
            </a:extLst>
          </p:cNvPr>
          <p:cNvPicPr>
            <a:picLocks noChangeAspect="1"/>
          </p:cNvPicPr>
          <p:nvPr/>
        </p:nvPicPr>
        <p:blipFill rotWithShape="1">
          <a:blip r:embed="rId4">
            <a:extLst>
              <a:ext uri="{28A0092B-C50C-407E-A947-70E740481C1C}">
                <a14:useLocalDpi xmlns:a14="http://schemas.microsoft.com/office/drawing/2010/main" val="0"/>
              </a:ext>
            </a:extLst>
          </a:blip>
          <a:srcRect l="10222" t="15407" r="10444" b="22519"/>
          <a:stretch/>
        </p:blipFill>
        <p:spPr>
          <a:xfrm>
            <a:off x="298278" y="1992262"/>
            <a:ext cx="5242003" cy="3076189"/>
          </a:xfrm>
          <a:prstGeom prst="rect">
            <a:avLst/>
          </a:prstGeom>
        </p:spPr>
      </p:pic>
      <p:pic>
        <p:nvPicPr>
          <p:cNvPr id="10" name="Obraz 9">
            <a:extLst>
              <a:ext uri="{FF2B5EF4-FFF2-40B4-BE49-F238E27FC236}">
                <a16:creationId xmlns:a16="http://schemas.microsoft.com/office/drawing/2014/main" id="{DFF5C208-A045-9276-E300-033C37F8AA73}"/>
              </a:ext>
            </a:extLst>
          </p:cNvPr>
          <p:cNvPicPr>
            <a:picLocks noChangeAspect="1"/>
          </p:cNvPicPr>
          <p:nvPr/>
        </p:nvPicPr>
        <p:blipFill rotWithShape="1">
          <a:blip r:embed="rId5">
            <a:extLst>
              <a:ext uri="{28A0092B-C50C-407E-A947-70E740481C1C}">
                <a14:useLocalDpi xmlns:a14="http://schemas.microsoft.com/office/drawing/2010/main" val="0"/>
              </a:ext>
            </a:extLst>
          </a:blip>
          <a:srcRect t="6667" r="20568" b="8445"/>
          <a:stretch/>
        </p:blipFill>
        <p:spPr>
          <a:xfrm>
            <a:off x="8806872" y="2978455"/>
            <a:ext cx="2645295" cy="3769360"/>
          </a:xfrm>
          <a:prstGeom prst="rect">
            <a:avLst/>
          </a:prstGeom>
        </p:spPr>
      </p:pic>
      <p:pic>
        <p:nvPicPr>
          <p:cNvPr id="8" name="Obraz 7">
            <a:extLst>
              <a:ext uri="{FF2B5EF4-FFF2-40B4-BE49-F238E27FC236}">
                <a16:creationId xmlns:a16="http://schemas.microsoft.com/office/drawing/2014/main" id="{8DB70A9C-7274-8696-1754-4319372D761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1759" y="1992262"/>
            <a:ext cx="2989555" cy="2242166"/>
          </a:xfrm>
          <a:prstGeom prst="rect">
            <a:avLst/>
          </a:prstGeom>
        </p:spPr>
      </p:pic>
      <p:sp>
        <p:nvSpPr>
          <p:cNvPr id="6" name="Rectangle 2">
            <a:extLst>
              <a:ext uri="{FF2B5EF4-FFF2-40B4-BE49-F238E27FC236}">
                <a16:creationId xmlns:a16="http://schemas.microsoft.com/office/drawing/2014/main" id="{AD0E968E-4948-54A8-CFA4-CB95C95B791E}"/>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18462622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5124" name="Rectangle 4">
            <a:extLst>
              <a:ext uri="{FF2B5EF4-FFF2-40B4-BE49-F238E27FC236}">
                <a16:creationId xmlns:a16="http://schemas.microsoft.com/office/drawing/2014/main" id="{560BC01E-B15D-42CD-96AD-2060264307BD}"/>
              </a:ext>
            </a:extLst>
          </p:cNvPr>
          <p:cNvSpPr>
            <a:spLocks noChangeArrowheads="1"/>
          </p:cNvSpPr>
          <p:nvPr/>
        </p:nvSpPr>
        <p:spPr bwMode="auto">
          <a:xfrm>
            <a:off x="1524000" y="23775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pl-PL" altLang="pl-PL"/>
          </a:p>
        </p:txBody>
      </p:sp>
      <p:pic>
        <p:nvPicPr>
          <p:cNvPr id="7" name="Picture 3" descr="nowe_logo">
            <a:extLst>
              <a:ext uri="{FF2B5EF4-FFF2-40B4-BE49-F238E27FC236}">
                <a16:creationId xmlns:a16="http://schemas.microsoft.com/office/drawing/2014/main" id="{163161AA-3305-45E2-B3CD-443CC04FE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92386" y="140545"/>
            <a:ext cx="1694178" cy="1623060"/>
          </a:xfrm>
          <a:prstGeom prst="rect">
            <a:avLst/>
          </a:prstGeom>
          <a:ln>
            <a:noFill/>
          </a:ln>
        </p:spPr>
      </p:pic>
      <p:sp>
        <p:nvSpPr>
          <p:cNvPr id="2" name="pole tekstowe 1">
            <a:extLst>
              <a:ext uri="{FF2B5EF4-FFF2-40B4-BE49-F238E27FC236}">
                <a16:creationId xmlns:a16="http://schemas.microsoft.com/office/drawing/2014/main" id="{8052F429-7250-8840-851F-DA1A8862C30C}"/>
              </a:ext>
            </a:extLst>
          </p:cNvPr>
          <p:cNvSpPr txBox="1"/>
          <p:nvPr/>
        </p:nvSpPr>
        <p:spPr>
          <a:xfrm>
            <a:off x="5638800" y="2377559"/>
            <a:ext cx="3058160" cy="1569660"/>
          </a:xfrm>
          <a:prstGeom prst="rect">
            <a:avLst/>
          </a:prstGeom>
          <a:noFill/>
        </p:spPr>
        <p:txBody>
          <a:bodyPr wrap="square" rtlCol="0">
            <a:spAutoFit/>
          </a:bodyPr>
          <a:lstStyle/>
          <a:p>
            <a:pPr algn="ctr"/>
            <a:r>
              <a:rPr lang="pl-PL" sz="2400" b="1" dirty="0">
                <a:solidFill>
                  <a:srgbClr val="C00000"/>
                </a:solidFill>
                <a:latin typeface="Arial Narrow" panose="020B0606020202030204" pitchFamily="34" charset="0"/>
              </a:rPr>
              <a:t>Otwarte spotkanie warsztatowe </a:t>
            </a:r>
          </a:p>
          <a:p>
            <a:pPr algn="ctr"/>
            <a:r>
              <a:rPr lang="pl-PL" sz="2400" b="1" dirty="0">
                <a:solidFill>
                  <a:srgbClr val="C00000"/>
                </a:solidFill>
                <a:latin typeface="Arial Narrow" panose="020B0606020202030204" pitchFamily="34" charset="0"/>
              </a:rPr>
              <a:t>(cele LSR) </a:t>
            </a:r>
          </a:p>
          <a:p>
            <a:pPr algn="ctr"/>
            <a:r>
              <a:rPr lang="pl-PL" sz="2400" b="1" dirty="0">
                <a:solidFill>
                  <a:srgbClr val="C00000"/>
                </a:solidFill>
                <a:latin typeface="Arial Narrow" panose="020B0606020202030204" pitchFamily="34" charset="0"/>
              </a:rPr>
              <a:t>- 26.04.2023 r.</a:t>
            </a:r>
          </a:p>
        </p:txBody>
      </p:sp>
      <p:pic>
        <p:nvPicPr>
          <p:cNvPr id="4" name="Obraz 3">
            <a:extLst>
              <a:ext uri="{FF2B5EF4-FFF2-40B4-BE49-F238E27FC236}">
                <a16:creationId xmlns:a16="http://schemas.microsoft.com/office/drawing/2014/main" id="{D8E430C8-6242-1E4A-F587-C54EFC389A5B}"/>
              </a:ext>
            </a:extLst>
          </p:cNvPr>
          <p:cNvPicPr>
            <a:picLocks noChangeAspect="1"/>
          </p:cNvPicPr>
          <p:nvPr/>
        </p:nvPicPr>
        <p:blipFill rotWithShape="1">
          <a:blip r:embed="rId4">
            <a:extLst>
              <a:ext uri="{28A0092B-C50C-407E-A947-70E740481C1C}">
                <a14:useLocalDpi xmlns:a14="http://schemas.microsoft.com/office/drawing/2010/main" val="0"/>
              </a:ext>
            </a:extLst>
          </a:blip>
          <a:srcRect r="5694" b="30380"/>
          <a:stretch/>
        </p:blipFill>
        <p:spPr>
          <a:xfrm>
            <a:off x="257302" y="1728544"/>
            <a:ext cx="4718050" cy="2612299"/>
          </a:xfrm>
          <a:prstGeom prst="rect">
            <a:avLst/>
          </a:prstGeom>
        </p:spPr>
      </p:pic>
      <p:pic>
        <p:nvPicPr>
          <p:cNvPr id="6" name="Obraz 5">
            <a:extLst>
              <a:ext uri="{FF2B5EF4-FFF2-40B4-BE49-F238E27FC236}">
                <a16:creationId xmlns:a16="http://schemas.microsoft.com/office/drawing/2014/main" id="{7F892DAA-513F-B001-5A3A-35506AF6A5E2}"/>
              </a:ext>
            </a:extLst>
          </p:cNvPr>
          <p:cNvPicPr>
            <a:picLocks noChangeAspect="1"/>
          </p:cNvPicPr>
          <p:nvPr/>
        </p:nvPicPr>
        <p:blipFill rotWithShape="1">
          <a:blip r:embed="rId5">
            <a:extLst>
              <a:ext uri="{28A0092B-C50C-407E-A947-70E740481C1C}">
                <a14:useLocalDpi xmlns:a14="http://schemas.microsoft.com/office/drawing/2010/main" val="0"/>
              </a:ext>
            </a:extLst>
          </a:blip>
          <a:srcRect t="8889" r="10296"/>
          <a:stretch/>
        </p:blipFill>
        <p:spPr>
          <a:xfrm>
            <a:off x="8696960" y="2150503"/>
            <a:ext cx="3047005" cy="4126414"/>
          </a:xfrm>
          <a:prstGeom prst="rect">
            <a:avLst/>
          </a:prstGeom>
        </p:spPr>
      </p:pic>
      <p:pic>
        <p:nvPicPr>
          <p:cNvPr id="11" name="Obraz 10">
            <a:extLst>
              <a:ext uri="{FF2B5EF4-FFF2-40B4-BE49-F238E27FC236}">
                <a16:creationId xmlns:a16="http://schemas.microsoft.com/office/drawing/2014/main" id="{876002D0-8E0D-BACA-17A0-EAB41D21E5FF}"/>
              </a:ext>
            </a:extLst>
          </p:cNvPr>
          <p:cNvPicPr>
            <a:picLocks noChangeAspect="1"/>
          </p:cNvPicPr>
          <p:nvPr/>
        </p:nvPicPr>
        <p:blipFill rotWithShape="1">
          <a:blip r:embed="rId6">
            <a:extLst>
              <a:ext uri="{28A0092B-C50C-407E-A947-70E740481C1C}">
                <a14:useLocalDpi xmlns:a14="http://schemas.microsoft.com/office/drawing/2010/main" val="0"/>
              </a:ext>
            </a:extLst>
          </a:blip>
          <a:srcRect t="19883" b="32296"/>
          <a:stretch/>
        </p:blipFill>
        <p:spPr>
          <a:xfrm>
            <a:off x="599440" y="4475751"/>
            <a:ext cx="6370320" cy="2284764"/>
          </a:xfrm>
          <a:prstGeom prst="rect">
            <a:avLst/>
          </a:prstGeom>
        </p:spPr>
      </p:pic>
      <p:sp>
        <p:nvSpPr>
          <p:cNvPr id="9" name="Rectangle 2">
            <a:extLst>
              <a:ext uri="{FF2B5EF4-FFF2-40B4-BE49-F238E27FC236}">
                <a16:creationId xmlns:a16="http://schemas.microsoft.com/office/drawing/2014/main" id="{2110929B-8FEA-6AAA-A190-1B9C83A0B6B3}"/>
              </a:ext>
            </a:extLst>
          </p:cNvPr>
          <p:cNvSpPr>
            <a:spLocks noGrp="1" noChangeArrowheads="1"/>
          </p:cNvSpPr>
          <p:nvPr>
            <p:ph type="title"/>
          </p:nvPr>
        </p:nvSpPr>
        <p:spPr>
          <a:xfrm>
            <a:off x="257302" y="620605"/>
            <a:ext cx="9872218" cy="1143000"/>
          </a:xfrm>
          <a:noFill/>
        </p:spPr>
        <p:txBody>
          <a:bodyPr>
            <a:normAutofit fontScale="90000"/>
          </a:bodyPr>
          <a:lstStyle/>
          <a:p>
            <a:pPr eaLnBrk="1" hangingPunct="1"/>
            <a:r>
              <a:rPr lang="pl-PL" altLang="pl-PL" sz="3100" b="1" dirty="0">
                <a:solidFill>
                  <a:schemeClr val="accent2">
                    <a:lumMod val="50000"/>
                  </a:schemeClr>
                </a:solidFill>
                <a:latin typeface="Arial Narrow" panose="020B0606020202030204" pitchFamily="34" charset="0"/>
              </a:rPr>
              <a:t>Partycypacja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 włączenie mieszkańców i podmiotów z obszaru LSR </a:t>
            </a:r>
            <a:br>
              <a:rPr lang="pl-PL" altLang="pl-PL" sz="3100" b="1" dirty="0">
                <a:solidFill>
                  <a:schemeClr val="accent2">
                    <a:lumMod val="50000"/>
                  </a:schemeClr>
                </a:solidFill>
                <a:latin typeface="Arial Narrow" panose="020B0606020202030204" pitchFamily="34" charset="0"/>
              </a:rPr>
            </a:br>
            <a:r>
              <a:rPr lang="pl-PL" altLang="pl-PL" sz="3100" b="1" dirty="0">
                <a:solidFill>
                  <a:schemeClr val="accent2">
                    <a:lumMod val="50000"/>
                  </a:schemeClr>
                </a:solidFill>
                <a:latin typeface="Arial Narrow" panose="020B0606020202030204" pitchFamily="34" charset="0"/>
              </a:rPr>
              <a:t>w proces opracowywania Lokalnej Strategii Rozwoju</a:t>
            </a:r>
            <a:br>
              <a:rPr lang="pl-PL" altLang="pl-PL" sz="3100" b="1" dirty="0">
                <a:solidFill>
                  <a:schemeClr val="accent2">
                    <a:lumMod val="50000"/>
                  </a:schemeClr>
                </a:solidFill>
                <a:latin typeface="Arial Narrow" panose="020B0606020202030204" pitchFamily="34" charset="0"/>
              </a:rPr>
            </a:br>
            <a:br>
              <a:rPr lang="pl-PL" altLang="pl-PL" b="1" dirty="0">
                <a:solidFill>
                  <a:schemeClr val="accent2">
                    <a:lumMod val="50000"/>
                  </a:schemeClr>
                </a:solidFill>
                <a:latin typeface="Arial Narrow" panose="020B0606020202030204" pitchFamily="34" charset="0"/>
              </a:rPr>
            </a:br>
            <a:endParaRPr lang="pl-PL" altLang="pl-PL" sz="3600" b="1" dirty="0">
              <a:solidFill>
                <a:srgbClr val="800000"/>
              </a:solidFill>
              <a:latin typeface="Arial Narrow" panose="020B0606020202030204" pitchFamily="34" charset="0"/>
            </a:endParaRPr>
          </a:p>
        </p:txBody>
      </p:sp>
    </p:spTree>
    <p:extLst>
      <p:ext uri="{BB962C8B-B14F-4D97-AF65-F5344CB8AC3E}">
        <p14:creationId xmlns:p14="http://schemas.microsoft.com/office/powerpoint/2010/main" val="1219296329"/>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1615</TotalTime>
  <Words>5526</Words>
  <Application>Microsoft Office PowerPoint</Application>
  <PresentationFormat>Panoramiczny</PresentationFormat>
  <Paragraphs>551</Paragraphs>
  <Slides>52</Slides>
  <Notes>11</Notes>
  <HiddenSlides>2</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52</vt:i4>
      </vt:variant>
    </vt:vector>
  </HeadingPairs>
  <TitlesOfParts>
    <vt:vector size="63" baseType="lpstr">
      <vt:lpstr>Arial</vt:lpstr>
      <vt:lpstr>Arial Narrow</vt:lpstr>
      <vt:lpstr>Bookman Old Style</vt:lpstr>
      <vt:lpstr>Calibri</vt:lpstr>
      <vt:lpstr>Calibri Light</vt:lpstr>
      <vt:lpstr>Courier New</vt:lpstr>
      <vt:lpstr>Symbol</vt:lpstr>
      <vt:lpstr>Times New Roman</vt:lpstr>
      <vt:lpstr>Verdana</vt:lpstr>
      <vt:lpstr>Wingdings</vt:lpstr>
      <vt:lpstr>Motyw pakietu Office</vt:lpstr>
      <vt:lpstr>  Lokalna Strategia Rozwoju na lata 2023-2029 „Chochla do borowiackiej grapy”   </vt:lpstr>
      <vt:lpstr>   W dniu 10.03.2023 r. Zarząd Województwa Kujawsko-Pomorskiego (dalej: ZW),  na podstawie art. 6 Ustawy o rozwoju lokalnym z udziałem lokalnej społeczności z dnia 20 lutego 2015 r. (Dz. U. z 2022, poz. 943)   ogłasza konkurs   na wybór strategii rozwoju lokalnego  kierowanego przez społeczność (LSR)  na terenie województwa kujawsko-pomorskiego </vt:lpstr>
      <vt:lpstr>Wnioskodawcy: lokalne grupy działania  LSR w województwie Kujawsko – Pomorskim wspófinansowane są z 2 źródeł:  - Fundusz: EFRROW (Europejski Fundusz Rolny na rzecz Rozwoju Obszarów Wiejskich) - Program: PS WPR 2021-2027 (Plan Strategiczny Wspólnej Polityki Rolnej)  - Fundusz: EFS+ (Europejski Fundusz Społeczny +) - Program: FEdKiP (Fundusze Europejskie dla Kujaw i Pomorza)  Limit środków na LSR określony został w regulaminie konkursu i zależy od liczby mieszkańców, a także liczby mieszkańców w gminach marginalizowanych  Lokalne Strategie Rozwoju muszą powstać w procesie partycypacyjnym, tzn. przy udziale mieszkańców i podmiotów z obszaru objętego LSR</vt:lpstr>
      <vt:lpstr>Lokalna Strategia Rozwoju   przygotowana przez  Partnerstwo  „Lokalna Grupa Działania Bory Tucholskie”  opracowana została dla obszaru powiatu tucholskiego,  więc na tym obszarze prowadzony był  proces konsultacji.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Partycypacja  – włączenie mieszkańców i podmiotów z obszaru LSR  w proces opracowywania Lokalnej Strategii Rozwoju  </vt:lpstr>
      <vt:lpstr>2007-2013 Lokalna Strategia Rozwoju  „Borowiacka grapa”   2014-2020  Lokalna Strategia Rozwoju  „Dekel do borowiackiej grapy” </vt:lpstr>
      <vt:lpstr>  okres programowania 2021-2027  Lokalna Strategia Rozwoju  „Chochla do borowiackiej grapy” (realizacja 2023-2029) </vt:lpstr>
      <vt:lpstr>Prezentacja programu PowerPoint</vt:lpstr>
      <vt:lpstr>Prezentacja programu PowerPoint</vt:lpstr>
      <vt:lpstr>C.1 Rozwój turystyki i gospodarki czasu wolnego w oparciu o lokalne zasoby Borów Tucholskich.   P.1.1    BORY TUCHOLSKIE  NATURALNIE! – przedsiębiorczość </vt:lpstr>
      <vt:lpstr>C.1 Rozwój turystyki i gospodarki czasu wolnego w oparciu o lokalne zasoby Borów Tucholskich.   P.1.1    BORY TUCHOLSKIE  NATURALNIE! – przedsiębiorczość </vt:lpstr>
      <vt:lpstr>C.1 Rozwój turystyki i gospodarki czasu wolnego w oparciu o lokalne zasoby Borów Tucholskich.   P.1.2    BORY TUCHOLSKIE  NATURALNIE! – infrastruktura </vt:lpstr>
      <vt:lpstr>C.1 Rozwój turystyki i gospodarki czasu wolnego w oparciu o lokalne zasoby Borów Tucholskich.   P.1.2    BORY TUCHOLSKIE  NATURALNIE! – infrastruktura </vt:lpstr>
      <vt:lpstr>C.1 Rozwój turystyki i gospodarki czasu wolnego w oparciu o lokalne zasoby Borów Tucholskich.   P.1.2    BORY TUCHOLSKIE  NATURALNIE! – infrastruktura </vt:lpstr>
      <vt:lpstr>C.1 Rozwój turystyki i gospodarki czasu wolnego w oparciu o lokalne zasoby Borów Tucholskich.   P.1.3    BORY TUCHOLSKIE  NATURALNIE! – razem po borowiacku </vt:lpstr>
      <vt:lpstr>C.1 Rozwój turystyki i gospodarki czasu wolnego w oparciu o lokalne zasoby Borów Tucholskich.   P.1.1    BORY TUCHOLSKIE  NATURALNIE! – razem po borowiacku </vt:lpstr>
      <vt:lpstr>C.1 Rozwój turystyki i gospodarki czasu wolnego w oparciu o lokalne zasoby Borów Tucholskich.   P.1.3    BORY TUCHOLSKIE  NATURALNIE! – razem po borowiacku </vt:lpstr>
      <vt:lpstr>C.1 Rozwój aktywności społecznej i gospodarczej mieszkańców    P.2.1    BOROWIACKIE INTERESY </vt:lpstr>
      <vt:lpstr>C.1 Rozwój aktywności społecznej i gospodarczej mieszkańców    P.2.1    BOROWIACKIE INTERESY </vt:lpstr>
      <vt:lpstr>C.1 Rozwój aktywności społecznej i gospodarczej mieszkańców    P.2.1    BOROWIACKIE INTERESY </vt:lpstr>
      <vt:lpstr>C.1 Rozwój aktywności społecznej i gospodarczej mieszkańców    P.2.1    BOROWIACKIE INTERESY </vt:lpstr>
      <vt:lpstr>C.1 Rozwój aktywności społecznej i gospodarczej mieszkańców    P.2.1    BOROWIACKIE INTERESY </vt:lpstr>
      <vt:lpstr>C.1 Rozwój aktywności społecznej i gospodarczej mieszkańców    P.2.1    BOROWIACKIE INTERESY </vt:lpstr>
      <vt:lpstr>C.1 Rozwój aktywności społecznej i gospodarczej mieszkańców    P.2.2    AKTYWNI BOROWIACY </vt:lpstr>
      <vt:lpstr>C.1 Rozwój aktywności społecznej i gospodarczej mieszkańców    P.2.2    AKTYWNI BOROWIACY </vt:lpstr>
      <vt:lpstr>C.1 Rozwój aktywności społecznej i gospodarczej mieszkańców    P.2.2    AKTYWNI BOROWIACY </vt:lpstr>
      <vt:lpstr>C.1 Rozwój aktywności społecznej i gospodarczej mieszkańców    P.2.2    AKTYWNI BOROWIACY </vt:lpstr>
      <vt:lpstr>Fundusze Europejskie  dla Kujaw i Pomorza  na lata 2021-2027</vt:lpstr>
      <vt:lpstr>PRZEŁAMYWANIE STEREOTYPÓW ZWIĄZANYCH Z PŁCIĄ  </vt:lpstr>
      <vt:lpstr>Prezentacja programu PowerPoint</vt:lpstr>
      <vt:lpstr>Prezentacja programu PowerPoint</vt:lpstr>
      <vt:lpstr>Prezentacja programu PowerPoint</vt:lpstr>
      <vt:lpstr>Prezentacja programu PowerPoint</vt:lpstr>
      <vt:lpstr>C.1 Zwiększenie zaangażowania mieszkańców w działania na rzecz włączenia społecznego    P.3.3    BOROWIACKIE LOWE </vt:lpstr>
      <vt:lpstr>C.1 Zwiększenie zaangażowania mieszkańców w działania na rzecz włączenia społecznego    P.3.3    BOROWIACKIE LOWE </vt:lpstr>
      <vt:lpstr>LOWE – GRANT W WYSOKOŚCI 250 TYS. ZŁ </vt:lpstr>
      <vt:lpstr>C.1 Zwiększenie zaangażowania mieszkańców w działania na rzecz włączenia społecznego    P.3.4    JESIEŃ W BORACH </vt:lpstr>
      <vt:lpstr>  </vt:lpstr>
      <vt:lpstr>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WIELOFUNDUSZOWA LOKALNA STRATEGIA ROZWOJU   PERSPEKTYWA 2021-2027</dc:title>
  <dc:creator>Magdalena Kurpinowicz</dc:creator>
  <cp:lastModifiedBy>Magdalena Kurpinowicz</cp:lastModifiedBy>
  <cp:revision>135</cp:revision>
  <dcterms:created xsi:type="dcterms:W3CDTF">2022-09-26T19:35:57Z</dcterms:created>
  <dcterms:modified xsi:type="dcterms:W3CDTF">2023-11-29T12:53:27Z</dcterms:modified>
</cp:coreProperties>
</file>